
<file path=[Content_Types].xml><?xml version="1.0" encoding="utf-8"?>
<Types xmlns="http://schemas.openxmlformats.org/package/2006/content-types">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Lst>
  <p:sldSz cx="9144000" cy="5143500"/>
  <p:notesSz cx="5143500" cy="9144000"/>
  <p:custDataLst>
    <p:tags r:id="rId33"/>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gs" Target="tags/tag128.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a:defRPr lang="zh-CN" sz="1500" b="0" i="0" u="none" strike="noStrike" kern="1200" baseline="0">
                <a:solidFill>
                  <a:srgbClr val="000000"/>
                </a:solidFill>
                <a:latin typeface="微软雅黑" panose="020B0503020204020204" pitchFamily="34" charset="-122"/>
                <a:ea typeface="+mn-ea"/>
                <a:cs typeface="+mn-cs"/>
              </a:defRPr>
            </a:pPr>
            <a:r>
              <a:rPr sz="1500" b="0" i="0" u="none" strike="noStrike">
                <a:solidFill>
                  <a:srgbClr val="000000"/>
                </a:solidFill>
                <a:latin typeface="微软雅黑" panose="020B0503020204020204" pitchFamily="34" charset="-122"/>
              </a:rPr>
              <a:t>图表标题</a:t>
            </a:r>
            <a:endParaRPr sz="1500" b="0" i="0" u="none" strike="noStrike">
              <a:solidFill>
                <a:srgbClr val="000000"/>
              </a:solidFill>
              <a:latin typeface="微软雅黑" panose="020B0503020204020204" pitchFamily="34" charset="-122"/>
            </a:endParaRPr>
          </a:p>
        </c:rich>
      </c:tx>
      <c:layout/>
      <c:overlay val="0"/>
    </c:title>
    <c:autoTitleDeleted val="0"/>
    <c:plotArea>
      <c:layout/>
      <c:barChart>
        <c:barDir val="col"/>
        <c:grouping val="clustered"/>
        <c:varyColors val="0"/>
        <c:ser>
          <c:idx val="0"/>
          <c:order val="0"/>
          <c:tx>
            <c:strRef>
              <c:f>Sheet1!$B$1</c:f>
              <c:strCache>
                <c:ptCount val="1"/>
                <c:pt idx="0">
                  <c:v>总营业额</c:v>
                </c:pt>
              </c:strCache>
            </c:strRef>
          </c:tx>
          <c:spPr>
            <a:solidFill>
              <a:srgbClr val="1E83DF"/>
            </a:solidFill>
            <a:effectLst/>
          </c:spPr>
          <c:invertIfNegative val="0"/>
          <c:dLbls>
            <c:numFmt formatCode="#,##0" sourceLinked="0"/>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rgbClr val="000000"/>
                    </a:solidFill>
                    <a:latin typeface="微软雅黑" panose="020B0503020204020204" pitchFamily="34" charset="-122"/>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strRef>
              <c:f>Sheet1!$A$2:$A$4</c:f>
              <c:strCache>
                <c:ptCount val="3"/>
                <c:pt idx="0">
                  <c:v>2021年</c:v>
                </c:pt>
                <c:pt idx="1">
                  <c:v>2022年</c:v>
                </c:pt>
                <c:pt idx="2">
                  <c:v>2023年</c:v>
                </c:pt>
              </c:strCache>
            </c:strRef>
          </c:cat>
          <c:val>
            <c:numRef>
              <c:f>Sheet1!$B$2:$B$4</c:f>
              <c:numCache>
                <c:formatCode>General</c:formatCode>
                <c:ptCount val="3"/>
                <c:pt idx="0">
                  <c:v>100</c:v>
                </c:pt>
                <c:pt idx="1">
                  <c:v>200</c:v>
                </c:pt>
                <c:pt idx="2">
                  <c:v>300</c:v>
                </c:pt>
              </c:numCache>
            </c:numRef>
          </c:val>
        </c:ser>
        <c:ser>
          <c:idx val="1"/>
          <c:order val="1"/>
          <c:tx>
            <c:strRef>
              <c:f>Sheet1!$C$1</c:f>
              <c:strCache>
                <c:ptCount val="1"/>
                <c:pt idx="0">
                  <c:v>净利润</c:v>
                </c:pt>
              </c:strCache>
            </c:strRef>
          </c:tx>
          <c:spPr>
            <a:solidFill>
              <a:srgbClr val="85BCEF"/>
            </a:solidFill>
            <a:effectLst/>
          </c:spPr>
          <c:invertIfNegative val="0"/>
          <c:dLbls>
            <c:numFmt formatCode="#,##0" sourceLinked="0"/>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rgbClr val="000000"/>
                    </a:solidFill>
                    <a:latin typeface="微软雅黑" panose="020B0503020204020204" pitchFamily="34" charset="-122"/>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strRef>
              <c:f>Sheet1!$A$2:$A$4</c:f>
              <c:strCache>
                <c:ptCount val="3"/>
                <c:pt idx="0">
                  <c:v>2021年</c:v>
                </c:pt>
                <c:pt idx="1">
                  <c:v>2022年</c:v>
                </c:pt>
                <c:pt idx="2">
                  <c:v>2023年</c:v>
                </c:pt>
              </c:strCache>
            </c:strRef>
          </c:cat>
          <c:val>
            <c:numRef>
              <c:f>Sheet1!$C$2:$C$4</c:f>
              <c:numCache>
                <c:formatCode>General</c:formatCode>
                <c:ptCount val="3"/>
                <c:pt idx="0">
                  <c:v>50</c:v>
                </c:pt>
                <c:pt idx="1">
                  <c:v>100</c:v>
                </c:pt>
                <c:pt idx="2">
                  <c:v>150</c:v>
                </c:pt>
              </c:numCache>
            </c:numRef>
          </c:val>
        </c:ser>
        <c:ser>
          <c:idx val="2"/>
          <c:order val="2"/>
          <c:tx>
            <c:strRef>
              <c:f>Sheet1!$D$1</c:f>
              <c:strCache>
                <c:ptCount val="1"/>
                <c:pt idx="0">
                  <c:v>资产总额</c:v>
                </c:pt>
              </c:strCache>
            </c:strRef>
          </c:tx>
          <c:spPr>
            <a:solidFill>
              <a:srgbClr val="3A5F81"/>
            </a:solidFill>
            <a:effectLst/>
          </c:spPr>
          <c:invertIfNegative val="0"/>
          <c:dLbls>
            <c:numFmt formatCode="#,##0" sourceLinked="0"/>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rgbClr val="000000"/>
                    </a:solidFill>
                    <a:latin typeface="微软雅黑" panose="020B0503020204020204" pitchFamily="34" charset="-122"/>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strRef>
              <c:f>Sheet1!$A$2:$A$4</c:f>
              <c:strCache>
                <c:ptCount val="3"/>
                <c:pt idx="0">
                  <c:v>2021年</c:v>
                </c:pt>
                <c:pt idx="1">
                  <c:v>2022年</c:v>
                </c:pt>
                <c:pt idx="2">
                  <c:v>2023年</c:v>
                </c:pt>
              </c:strCache>
            </c:strRef>
          </c:cat>
          <c:val>
            <c:numRef>
              <c:f>Sheet1!$D$2:$D$4</c:f>
              <c:numCache>
                <c:formatCode>General</c:formatCode>
                <c:ptCount val="3"/>
                <c:pt idx="0">
                  <c:v>300</c:v>
                </c:pt>
                <c:pt idx="1">
                  <c:v>600</c:v>
                </c:pt>
                <c:pt idx="2">
                  <c:v>900</c:v>
                </c:pt>
              </c:numCache>
            </c:numRef>
          </c:val>
        </c:ser>
        <c:dLbls>
          <c:showLegendKey val="0"/>
          <c:showVal val="1"/>
          <c:showCatName val="0"/>
          <c:showSerName val="0"/>
          <c:showPercent val="0"/>
          <c:showBubbleSize val="0"/>
        </c:dLbls>
        <c:gapWidth val="150"/>
        <c:overlap val="0"/>
        <c:axId val="2094734554"/>
        <c:axId val="2094734552"/>
      </c:barChart>
      <c:catAx>
        <c:axId val="2094734554"/>
        <c:scaling>
          <c:orientation val="minMax"/>
        </c:scaling>
        <c:delete val="0"/>
        <c:axPos val="b"/>
        <c:numFmt formatCode="General" sourceLinked="1"/>
        <c:majorTickMark val="out"/>
        <c:minorTickMark val="none"/>
        <c:tickLblPos val="low"/>
        <c:spPr>
          <a:ln w="12700" cap="flat" cmpd="sng" algn="ctr">
            <a:solidFill>
              <a:srgbClr val="888888"/>
            </a:solidFill>
            <a:prstDash val="solid"/>
            <a:round/>
          </a:ln>
        </c:spPr>
        <c:txPr>
          <a:bodyPr rot="-60000000" spcFirstLastPara="0" vertOverflow="ellipsis" vert="horz" wrap="square" anchor="ctr" anchorCtr="1"/>
          <a:lstStyle/>
          <a:p>
            <a:pPr>
              <a:defRPr lang="zh-CN" sz="1200" b="0" i="0" u="none" strike="noStrike" kern="1200" baseline="0">
                <a:solidFill>
                  <a:srgbClr val="000000"/>
                </a:solidFill>
                <a:latin typeface="Arial" panose="020B0604020202020204"/>
                <a:ea typeface="+mn-ea"/>
                <a:cs typeface="+mn-cs"/>
              </a:defRPr>
            </a:pPr>
          </a:p>
        </c:txPr>
        <c:crossAx val="2094734552"/>
        <c:crosses val="autoZero"/>
        <c:auto val="1"/>
        <c:lblAlgn val="ctr"/>
        <c:lblOffset val="100"/>
        <c:noMultiLvlLbl val="1"/>
      </c:catAx>
      <c:valAx>
        <c:axId val="2094734552"/>
        <c:scaling>
          <c:orientation val="minMax"/>
        </c:scaling>
        <c:delete val="0"/>
        <c:axPos val="l"/>
        <c:majorGridlines>
          <c:spPr>
            <a:ln w="12700" cap="flat" cmpd="sng" algn="ctr">
              <a:solidFill>
                <a:srgbClr val="888888"/>
              </a:solidFill>
              <a:prstDash val="solid"/>
              <a:round/>
            </a:ln>
          </c:spPr>
        </c:majorGridlines>
        <c:numFmt formatCode="General" sourceLinked="0"/>
        <c:majorTickMark val="out"/>
        <c:minorTickMark val="none"/>
        <c:tickLblPos val="nextTo"/>
        <c:spPr>
          <a:ln w="12700" cap="flat" cmpd="sng" algn="ctr">
            <a:noFill/>
            <a:prstDash val="solid"/>
            <a:round/>
          </a:ln>
        </c:spPr>
        <c:txPr>
          <a:bodyPr rot="-60000000" spcFirstLastPara="0" vertOverflow="ellipsis" vert="horz" wrap="square" anchor="ctr" anchorCtr="1"/>
          <a:lstStyle/>
          <a:p>
            <a:pPr>
              <a:defRPr lang="zh-CN" sz="1200" b="0" i="0" u="none" strike="noStrike" kern="1200" baseline="0">
                <a:solidFill>
                  <a:srgbClr val="000000"/>
                </a:solidFill>
                <a:latin typeface="Arial" panose="020B0604020202020204"/>
                <a:ea typeface="+mn-ea"/>
                <a:cs typeface="+mn-cs"/>
              </a:defRPr>
            </a:pPr>
          </a:p>
        </c:txPr>
        <c:crossAx val="2094734554"/>
        <c:crosses val="autoZero"/>
        <c:crossBetween val="between"/>
      </c:valAx>
      <c:spPr>
        <a:noFill/>
        <a:ln>
          <a:noFill/>
        </a:ln>
        <a:effectLst/>
      </c:spPr>
    </c:plotArea>
    <c:legend>
      <c:legendPos val="t"/>
      <c:layout/>
      <c:overlay val="0"/>
      <c:txPr>
        <a:bodyPr rot="0" spcFirstLastPara="0" vertOverflow="ellipsis" vert="horz" wrap="square" anchor="ctr" anchorCtr="1"/>
        <a:lstStyle/>
        <a:p>
          <a:pPr>
            <a:defRPr lang="zh-CN" sz="1050" b="0" i="0" u="none" strike="noStrike" kern="1200" baseline="0">
              <a:solidFill>
                <a:srgbClr val="000000"/>
              </a:solidFill>
              <a:latin typeface="微软雅黑" panose="020B0503020204020204" pitchFamily="34" charset="-122"/>
              <a:ea typeface="+mn-ea"/>
              <a:cs typeface="微软雅黑" panose="020B0503020204020204" pitchFamily="34" charset="-122"/>
            </a:defRPr>
          </a:pPr>
        </a:p>
      </c:txPr>
    </c:legend>
    <c:plotVisOnly val="1"/>
    <c:dispBlanksAs val="span"/>
    <c:showDLblsOverMax val="0"/>
  </c:chart>
  <c:spPr>
    <a:noFill/>
    <a:ln>
      <a:noFill/>
    </a:ln>
    <a:effectLst/>
  </c:spPr>
  <c:txPr>
    <a:bodyPr/>
    <a:lstStyle/>
    <a:p>
      <a:pPr>
        <a:defRPr lang="zh-CN"/>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PPTIST_MASTER">
    <p:bg>
      <p:bgPr>
        <a:solidFill>
          <a:srgbClr val="FFFFFF"/>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9" Type="http://schemas.openxmlformats.org/officeDocument/2006/relationships/tags" Target="../tags/tag27.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4" Type="http://schemas.openxmlformats.org/officeDocument/2006/relationships/notesSlide" Target="../notesSlides/notesSlide10.xml"/><Relationship Id="rId23" Type="http://schemas.openxmlformats.org/officeDocument/2006/relationships/slideLayout" Target="../slideLayouts/slideLayout1.xml"/><Relationship Id="rId22" Type="http://schemas.openxmlformats.org/officeDocument/2006/relationships/tags" Target="../tags/tag40.xml"/><Relationship Id="rId21" Type="http://schemas.openxmlformats.org/officeDocument/2006/relationships/tags" Target="../tags/tag39.xml"/><Relationship Id="rId20" Type="http://schemas.openxmlformats.org/officeDocument/2006/relationships/tags" Target="../tags/tag38.xml"/><Relationship Id="rId2" Type="http://schemas.openxmlformats.org/officeDocument/2006/relationships/image" Target="../media/image2.png"/><Relationship Id="rId19" Type="http://schemas.openxmlformats.org/officeDocument/2006/relationships/tags" Target="../tags/tag37.xml"/><Relationship Id="rId18" Type="http://schemas.openxmlformats.org/officeDocument/2006/relationships/tags" Target="../tags/tag36.xml"/><Relationship Id="rId17" Type="http://schemas.openxmlformats.org/officeDocument/2006/relationships/tags" Target="../tags/tag35.xml"/><Relationship Id="rId16" Type="http://schemas.openxmlformats.org/officeDocument/2006/relationships/tags" Target="../tags/tag34.xml"/><Relationship Id="rId15" Type="http://schemas.openxmlformats.org/officeDocument/2006/relationships/tags" Target="../tags/tag33.xml"/><Relationship Id="rId14" Type="http://schemas.openxmlformats.org/officeDocument/2006/relationships/tags" Target="../tags/tag32.xml"/><Relationship Id="rId13" Type="http://schemas.openxmlformats.org/officeDocument/2006/relationships/tags" Target="../tags/tag31.xml"/><Relationship Id="rId12" Type="http://schemas.openxmlformats.org/officeDocument/2006/relationships/tags" Target="../tags/tag30.xml"/><Relationship Id="rId11" Type="http://schemas.openxmlformats.org/officeDocument/2006/relationships/tags" Target="../tags/tag29.xml"/><Relationship Id="rId10" Type="http://schemas.openxmlformats.org/officeDocument/2006/relationships/tags" Target="../tags/tag28.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9" Type="http://schemas.openxmlformats.org/officeDocument/2006/relationships/tags" Target="../tags/tag47.xml"/><Relationship Id="rId8" Type="http://schemas.openxmlformats.org/officeDocument/2006/relationships/tags" Target="../tags/tag46.xml"/><Relationship Id="rId7" Type="http://schemas.openxmlformats.org/officeDocument/2006/relationships/tags" Target="../tags/tag45.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 Id="rId30" Type="http://schemas.openxmlformats.org/officeDocument/2006/relationships/notesSlide" Target="../notesSlides/notesSlide11.xml"/><Relationship Id="rId3" Type="http://schemas.openxmlformats.org/officeDocument/2006/relationships/tags" Target="../tags/tag41.xml"/><Relationship Id="rId29" Type="http://schemas.openxmlformats.org/officeDocument/2006/relationships/slideLayout" Target="../slideLayouts/slideLayout1.xml"/><Relationship Id="rId28" Type="http://schemas.openxmlformats.org/officeDocument/2006/relationships/tags" Target="../tags/tag66.xml"/><Relationship Id="rId27" Type="http://schemas.openxmlformats.org/officeDocument/2006/relationships/tags" Target="../tags/tag65.xml"/><Relationship Id="rId26" Type="http://schemas.openxmlformats.org/officeDocument/2006/relationships/tags" Target="../tags/tag64.xml"/><Relationship Id="rId25" Type="http://schemas.openxmlformats.org/officeDocument/2006/relationships/tags" Target="../tags/tag63.xml"/><Relationship Id="rId24" Type="http://schemas.openxmlformats.org/officeDocument/2006/relationships/tags" Target="../tags/tag62.xml"/><Relationship Id="rId23" Type="http://schemas.openxmlformats.org/officeDocument/2006/relationships/tags" Target="../tags/tag61.xml"/><Relationship Id="rId22" Type="http://schemas.openxmlformats.org/officeDocument/2006/relationships/tags" Target="../tags/tag60.xml"/><Relationship Id="rId21" Type="http://schemas.openxmlformats.org/officeDocument/2006/relationships/tags" Target="../tags/tag59.xml"/><Relationship Id="rId20" Type="http://schemas.openxmlformats.org/officeDocument/2006/relationships/tags" Target="../tags/tag58.xml"/><Relationship Id="rId2" Type="http://schemas.openxmlformats.org/officeDocument/2006/relationships/image" Target="../media/image2.png"/><Relationship Id="rId19" Type="http://schemas.openxmlformats.org/officeDocument/2006/relationships/tags" Target="../tags/tag57.xml"/><Relationship Id="rId18" Type="http://schemas.openxmlformats.org/officeDocument/2006/relationships/tags" Target="../tags/tag56.xml"/><Relationship Id="rId17" Type="http://schemas.openxmlformats.org/officeDocument/2006/relationships/tags" Target="../tags/tag55.xml"/><Relationship Id="rId16" Type="http://schemas.openxmlformats.org/officeDocument/2006/relationships/tags" Target="../tags/tag54.xml"/><Relationship Id="rId15" Type="http://schemas.openxmlformats.org/officeDocument/2006/relationships/tags" Target="../tags/tag53.xml"/><Relationship Id="rId14" Type="http://schemas.openxmlformats.org/officeDocument/2006/relationships/tags" Target="../tags/tag52.xml"/><Relationship Id="rId13" Type="http://schemas.openxmlformats.org/officeDocument/2006/relationships/tags" Target="../tags/tag51.xml"/><Relationship Id="rId12" Type="http://schemas.openxmlformats.org/officeDocument/2006/relationships/tags" Target="../tags/tag50.xml"/><Relationship Id="rId11" Type="http://schemas.openxmlformats.org/officeDocument/2006/relationships/tags" Target="../tags/tag49.xml"/><Relationship Id="rId10" Type="http://schemas.openxmlformats.org/officeDocument/2006/relationships/tags" Target="../tags/tag48.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9" Type="http://schemas.openxmlformats.org/officeDocument/2006/relationships/tags" Target="../tags/tag73.xml"/><Relationship Id="rId8" Type="http://schemas.openxmlformats.org/officeDocument/2006/relationships/tags" Target="../tags/tag72.xml"/><Relationship Id="rId7" Type="http://schemas.openxmlformats.org/officeDocument/2006/relationships/tags" Target="../tags/tag71.xml"/><Relationship Id="rId6" Type="http://schemas.openxmlformats.org/officeDocument/2006/relationships/tags" Target="../tags/tag70.xml"/><Relationship Id="rId5" Type="http://schemas.openxmlformats.org/officeDocument/2006/relationships/tags" Target="../tags/tag69.xml"/><Relationship Id="rId4" Type="http://schemas.openxmlformats.org/officeDocument/2006/relationships/tags" Target="../tags/tag68.xml"/><Relationship Id="rId3" Type="http://schemas.openxmlformats.org/officeDocument/2006/relationships/tags" Target="../tags/tag67.xml"/><Relationship Id="rId20" Type="http://schemas.openxmlformats.org/officeDocument/2006/relationships/notesSlide" Target="../notesSlides/notesSlide12.xml"/><Relationship Id="rId2" Type="http://schemas.openxmlformats.org/officeDocument/2006/relationships/image" Target="../media/image2.png"/><Relationship Id="rId19" Type="http://schemas.openxmlformats.org/officeDocument/2006/relationships/slideLayout" Target="../slideLayouts/slideLayout1.xml"/><Relationship Id="rId18" Type="http://schemas.openxmlformats.org/officeDocument/2006/relationships/tags" Target="../tags/tag82.xml"/><Relationship Id="rId17" Type="http://schemas.openxmlformats.org/officeDocument/2006/relationships/tags" Target="../tags/tag81.xml"/><Relationship Id="rId16" Type="http://schemas.openxmlformats.org/officeDocument/2006/relationships/tags" Target="../tags/tag80.xml"/><Relationship Id="rId15" Type="http://schemas.openxmlformats.org/officeDocument/2006/relationships/tags" Target="../tags/tag79.xml"/><Relationship Id="rId14" Type="http://schemas.openxmlformats.org/officeDocument/2006/relationships/tags" Target="../tags/tag78.xml"/><Relationship Id="rId13" Type="http://schemas.openxmlformats.org/officeDocument/2006/relationships/tags" Target="../tags/tag77.xml"/><Relationship Id="rId12" Type="http://schemas.openxmlformats.org/officeDocument/2006/relationships/tags" Target="../tags/tag76.xml"/><Relationship Id="rId11" Type="http://schemas.openxmlformats.org/officeDocument/2006/relationships/tags" Target="../tags/tag75.xml"/><Relationship Id="rId10" Type="http://schemas.openxmlformats.org/officeDocument/2006/relationships/tags" Target="../tags/tag74.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9" Type="http://schemas.openxmlformats.org/officeDocument/2006/relationships/tags" Target="../tags/tag88.xml"/><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image" Target="../media/image9.png"/><Relationship Id="rId2" Type="http://schemas.openxmlformats.org/officeDocument/2006/relationships/image" Target="../media/image2.png"/><Relationship Id="rId14" Type="http://schemas.openxmlformats.org/officeDocument/2006/relationships/notesSlide" Target="../notesSlides/notesSlide14.xml"/><Relationship Id="rId13" Type="http://schemas.openxmlformats.org/officeDocument/2006/relationships/slideLayout" Target="../slideLayouts/slideLayout1.xml"/><Relationship Id="rId12" Type="http://schemas.openxmlformats.org/officeDocument/2006/relationships/tags" Target="../tags/tag91.xml"/><Relationship Id="rId11" Type="http://schemas.openxmlformats.org/officeDocument/2006/relationships/tags" Target="../tags/tag90.xml"/><Relationship Id="rId10" Type="http://schemas.openxmlformats.org/officeDocument/2006/relationships/tags" Target="../tags/tag89.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9" Type="http://schemas.openxmlformats.org/officeDocument/2006/relationships/tags" Target="../tags/tag97.xml"/><Relationship Id="rId8" Type="http://schemas.openxmlformats.org/officeDocument/2006/relationships/tags" Target="../tags/tag96.xml"/><Relationship Id="rId7" Type="http://schemas.openxmlformats.org/officeDocument/2006/relationships/tags" Target="../tags/tag95.xml"/><Relationship Id="rId6" Type="http://schemas.openxmlformats.org/officeDocument/2006/relationships/tags" Target="../tags/tag94.xml"/><Relationship Id="rId5" Type="http://schemas.openxmlformats.org/officeDocument/2006/relationships/tags" Target="../tags/tag93.xml"/><Relationship Id="rId4" Type="http://schemas.openxmlformats.org/officeDocument/2006/relationships/tags" Target="../tags/tag92.xml"/><Relationship Id="rId3" Type="http://schemas.openxmlformats.org/officeDocument/2006/relationships/image" Target="../media/image10.png"/><Relationship Id="rId2" Type="http://schemas.openxmlformats.org/officeDocument/2006/relationships/image" Target="../media/image2.png"/><Relationship Id="rId13" Type="http://schemas.openxmlformats.org/officeDocument/2006/relationships/notesSlide" Target="../notesSlides/notesSlide15.xml"/><Relationship Id="rId12" Type="http://schemas.openxmlformats.org/officeDocument/2006/relationships/slideLayout" Target="../slideLayouts/slideLayout1.xml"/><Relationship Id="rId11" Type="http://schemas.openxmlformats.org/officeDocument/2006/relationships/tags" Target="../tags/tag99.xml"/><Relationship Id="rId10" Type="http://schemas.openxmlformats.org/officeDocument/2006/relationships/tags" Target="../tags/tag98.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9" Type="http://schemas.openxmlformats.org/officeDocument/2006/relationships/tags" Target="../tags/tag106.xml"/><Relationship Id="rId8" Type="http://schemas.openxmlformats.org/officeDocument/2006/relationships/tags" Target="../tags/tag105.xml"/><Relationship Id="rId7" Type="http://schemas.openxmlformats.org/officeDocument/2006/relationships/tags" Target="../tags/tag104.xml"/><Relationship Id="rId6" Type="http://schemas.openxmlformats.org/officeDocument/2006/relationships/tags" Target="../tags/tag103.xml"/><Relationship Id="rId5" Type="http://schemas.openxmlformats.org/officeDocument/2006/relationships/tags" Target="../tags/tag102.xml"/><Relationship Id="rId4" Type="http://schemas.openxmlformats.org/officeDocument/2006/relationships/tags" Target="../tags/tag101.xml"/><Relationship Id="rId3" Type="http://schemas.openxmlformats.org/officeDocument/2006/relationships/tags" Target="../tags/tag100.xml"/><Relationship Id="rId20" Type="http://schemas.openxmlformats.org/officeDocument/2006/relationships/notesSlide" Target="../notesSlides/notesSlide18.xml"/><Relationship Id="rId2" Type="http://schemas.openxmlformats.org/officeDocument/2006/relationships/image" Target="../media/image2.png"/><Relationship Id="rId19" Type="http://schemas.openxmlformats.org/officeDocument/2006/relationships/slideLayout" Target="../slideLayouts/slideLayout1.xml"/><Relationship Id="rId18" Type="http://schemas.openxmlformats.org/officeDocument/2006/relationships/tags" Target="../tags/tag115.xml"/><Relationship Id="rId17" Type="http://schemas.openxmlformats.org/officeDocument/2006/relationships/tags" Target="../tags/tag114.xml"/><Relationship Id="rId16" Type="http://schemas.openxmlformats.org/officeDocument/2006/relationships/tags" Target="../tags/tag113.xml"/><Relationship Id="rId15" Type="http://schemas.openxmlformats.org/officeDocument/2006/relationships/tags" Target="../tags/tag112.xml"/><Relationship Id="rId14" Type="http://schemas.openxmlformats.org/officeDocument/2006/relationships/tags" Target="../tags/tag111.xml"/><Relationship Id="rId13" Type="http://schemas.openxmlformats.org/officeDocument/2006/relationships/tags" Target="../tags/tag110.xml"/><Relationship Id="rId12" Type="http://schemas.openxmlformats.org/officeDocument/2006/relationships/tags" Target="../tags/tag109.xml"/><Relationship Id="rId11" Type="http://schemas.openxmlformats.org/officeDocument/2006/relationships/tags" Target="../tags/tag108.xml"/><Relationship Id="rId10" Type="http://schemas.openxmlformats.org/officeDocument/2006/relationships/tags" Target="../tags/tag107.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1.xml"/><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chart" Target="../charts/chart1.xml"/></Relationships>
</file>

<file path=ppt/slides/_rels/slide22.xml.rels><?xml version="1.0" encoding="UTF-8" standalone="yes"?>
<Relationships xmlns="http://schemas.openxmlformats.org/package/2006/relationships"><Relationship Id="rId9" Type="http://schemas.openxmlformats.org/officeDocument/2006/relationships/tags" Target="../tags/tag122.xml"/><Relationship Id="rId8" Type="http://schemas.openxmlformats.org/officeDocument/2006/relationships/tags" Target="../tags/tag121.xml"/><Relationship Id="rId7" Type="http://schemas.openxmlformats.org/officeDocument/2006/relationships/tags" Target="../tags/tag120.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 Id="rId3" Type="http://schemas.openxmlformats.org/officeDocument/2006/relationships/tags" Target="../tags/tag116.xml"/><Relationship Id="rId2" Type="http://schemas.openxmlformats.org/officeDocument/2006/relationships/image" Target="../media/image2.png"/><Relationship Id="rId16" Type="http://schemas.openxmlformats.org/officeDocument/2006/relationships/notesSlide" Target="../notesSlides/notesSlide22.xml"/><Relationship Id="rId15" Type="http://schemas.openxmlformats.org/officeDocument/2006/relationships/slideLayout" Target="../slideLayouts/slideLayout1.xml"/><Relationship Id="rId14" Type="http://schemas.openxmlformats.org/officeDocument/2006/relationships/tags" Target="../tags/tag127.xml"/><Relationship Id="rId13" Type="http://schemas.openxmlformats.org/officeDocument/2006/relationships/tags" Target="../tags/tag126.xml"/><Relationship Id="rId12" Type="http://schemas.openxmlformats.org/officeDocument/2006/relationships/tags" Target="../tags/tag125.xml"/><Relationship Id="rId11" Type="http://schemas.openxmlformats.org/officeDocument/2006/relationships/tags" Target="../tags/tag124.xml"/><Relationship Id="rId10" Type="http://schemas.openxmlformats.org/officeDocument/2006/relationships/tags" Target="../tags/tag123.xml"/><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1.xml"/><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image" Target="../media/image6.png"/><Relationship Id="rId3" Type="http://schemas.openxmlformats.org/officeDocument/2006/relationships/tags" Target="../tags/tag1.xml"/><Relationship Id="rId26" Type="http://schemas.openxmlformats.org/officeDocument/2006/relationships/notesSlide" Target="../notesSlides/notesSlide6.xml"/><Relationship Id="rId25" Type="http://schemas.openxmlformats.org/officeDocument/2006/relationships/slideLayout" Target="../slideLayouts/slideLayout1.xml"/><Relationship Id="rId24" Type="http://schemas.openxmlformats.org/officeDocument/2006/relationships/tags" Target="../tags/tag20.xml"/><Relationship Id="rId23" Type="http://schemas.openxmlformats.org/officeDocument/2006/relationships/tags" Target="../tags/tag19.xml"/><Relationship Id="rId22" Type="http://schemas.openxmlformats.org/officeDocument/2006/relationships/tags" Target="../tags/tag18.xml"/><Relationship Id="rId21" Type="http://schemas.openxmlformats.org/officeDocument/2006/relationships/tags" Target="../tags/tag17.xml"/><Relationship Id="rId20" Type="http://schemas.openxmlformats.org/officeDocument/2006/relationships/tags" Target="../tags/tag16.xml"/><Relationship Id="rId2" Type="http://schemas.openxmlformats.org/officeDocument/2006/relationships/image" Target="../media/image2.png"/><Relationship Id="rId19" Type="http://schemas.openxmlformats.org/officeDocument/2006/relationships/tags" Target="../tags/tag15.xml"/><Relationship Id="rId18" Type="http://schemas.openxmlformats.org/officeDocument/2006/relationships/tags" Target="../tags/tag14.xml"/><Relationship Id="rId17" Type="http://schemas.openxmlformats.org/officeDocument/2006/relationships/tags" Target="../tags/tag13.xml"/><Relationship Id="rId16" Type="http://schemas.openxmlformats.org/officeDocument/2006/relationships/tags" Target="../tags/tag12.xml"/><Relationship Id="rId15" Type="http://schemas.openxmlformats.org/officeDocument/2006/relationships/tags" Target="../tags/tag11.xml"/><Relationship Id="rId14" Type="http://schemas.openxmlformats.org/officeDocument/2006/relationships/tags" Target="../tags/tag10.xml"/><Relationship Id="rId13" Type="http://schemas.openxmlformats.org/officeDocument/2006/relationships/tags" Target="../tags/tag9.xml"/><Relationship Id="rId12" Type="http://schemas.openxmlformats.org/officeDocument/2006/relationships/tags" Target="../tags/tag8.xml"/><Relationship Id="rId11" Type="http://schemas.openxmlformats.org/officeDocument/2006/relationships/tags" Target="../tags/tag7.xml"/><Relationship Id="rId10" Type="http://schemas.openxmlformats.org/officeDocument/2006/relationships/image" Target="../media/image7.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1.xml"/><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5eda889fca184bcdbff0ded37cc33f74.png"/>
          <p:cNvPicPr>
            <a:picLocks noChangeAspect="1"/>
          </p:cNvPicPr>
          <p:nvPr/>
        </p:nvPicPr>
        <p:blipFill>
          <a:blip r:embed="rId1"/>
          <a:srcRect/>
          <a:stretch>
            <a:fillRect/>
          </a:stretch>
        </p:blipFill>
        <p:spPr>
          <a:xfrm>
            <a:off x="0" y="0"/>
            <a:ext cx="4306824" cy="5138928"/>
          </a:xfrm>
          <a:prstGeom prst="rect">
            <a:avLst/>
          </a:prstGeom>
        </p:spPr>
      </p:pic>
      <p:pic>
        <p:nvPicPr>
          <p:cNvPr id="3"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4" name="Text 0"/>
          <p:cNvSpPr/>
          <p:nvPr/>
        </p:nvSpPr>
        <p:spPr>
          <a:xfrm>
            <a:off x="3273552" y="2496312"/>
            <a:ext cx="5495544" cy="1014984"/>
          </a:xfrm>
          <a:prstGeom prst="rect">
            <a:avLst/>
          </a:prstGeom>
          <a:noFill/>
        </p:spPr>
        <p:txBody>
          <a:bodyPr wrap="square" rtlCol="0" anchor="t">
            <a:spAutoFit/>
          </a:bodyPr>
          <a:lstStyle/>
          <a:p>
            <a:pPr algn="ctr">
              <a:spcBef>
                <a:spcPts val="375"/>
              </a:spcBef>
            </a:pPr>
            <a:r>
              <a:rPr lang="en-US" sz="6900" b="1" kern="0" spc="600" dirty="0">
                <a:solidFill>
                  <a:srgbClr val="1E83DF"/>
                </a:solidFill>
                <a:latin typeface="微软雅黑" panose="020B0503020204020204" pitchFamily="34" charset="-122"/>
                <a:ea typeface="微软雅黑" panose="020B0503020204020204" pitchFamily="34" charset="-122"/>
                <a:cs typeface="微软雅黑" panose="020B0503020204020204" pitchFamily="34" charset="-120"/>
              </a:rPr>
              <a:t>商业计划书</a:t>
            </a:r>
            <a:endParaRPr lang="en-US" sz="1500" dirty="0"/>
          </a:p>
        </p:txBody>
      </p:sp>
      <p:sp>
        <p:nvSpPr>
          <p:cNvPr id="5" name="Text 1"/>
          <p:cNvSpPr/>
          <p:nvPr/>
        </p:nvSpPr>
        <p:spPr>
          <a:xfrm>
            <a:off x="3273552" y="1636776"/>
            <a:ext cx="5495544" cy="566928"/>
          </a:xfrm>
          <a:prstGeom prst="rect">
            <a:avLst/>
          </a:prstGeom>
          <a:noFill/>
        </p:spPr>
        <p:txBody>
          <a:bodyPr wrap="square" rtlCol="0" anchor="t">
            <a:spAutoFit/>
          </a:bodyPr>
          <a:lstStyle/>
          <a:p>
            <a:pPr algn="ctr">
              <a:spcBef>
                <a:spcPts val="375"/>
              </a:spcBef>
            </a:pPr>
            <a:r>
              <a:rPr lang="en-US" sz="32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北京AAAA科技有限公司</a:t>
            </a:r>
            <a:endParaRPr lang="en-US" sz="1500" dirty="0"/>
          </a:p>
        </p:txBody>
      </p:sp>
      <p:sp>
        <p:nvSpPr>
          <p:cNvPr id="6" name="Text 2"/>
          <p:cNvSpPr/>
          <p:nvPr/>
        </p:nvSpPr>
        <p:spPr>
          <a:xfrm>
            <a:off x="4608576" y="4069080"/>
            <a:ext cx="2715768" cy="182880"/>
          </a:xfrm>
          <a:prstGeom prst="rect">
            <a:avLst/>
          </a:prstGeom>
          <a:noFill/>
        </p:spPr>
        <p:txBody>
          <a:bodyPr wrap="square" rtlCol="0" anchor="t">
            <a:spAutoFit/>
          </a:bodyPr>
          <a:lstStyle/>
          <a:p>
            <a:pPr algn="ctr">
              <a:spcBef>
                <a:spcPts val="375"/>
              </a:spcBef>
            </a:pPr>
            <a:r>
              <a:rPr lang="en-US" sz="16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主讲嘉宾：XXX</a:t>
            </a:r>
            <a:endParaRPr lang="en-US" sz="1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320040"/>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市场格局</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custDataLst>
              <p:tags r:id="rId3"/>
            </p:custDataLst>
          </p:nvPr>
        </p:nvSpPr>
        <p:spPr>
          <a:xfrm>
            <a:off x="440436" y="1104392"/>
            <a:ext cx="1097280" cy="1097280"/>
          </a:xfrm>
          <a:custGeom>
            <a:avLst/>
            <a:gdLst/>
            <a:ahLst/>
            <a:cxnLst/>
            <a:rect l="l" t="t" r="r" b="b"/>
            <a:pathLst>
              <a:path w="1097280" h="1097280">
                <a:moveTo>
                  <a:pt x="548640" y="0"/>
                </a:moveTo>
                <a:cubicBezTo>
                  <a:pt x="851443" y="0"/>
                  <a:pt x="1097280" y="245837"/>
                  <a:pt x="1097280" y="548640"/>
                </a:cubicBezTo>
                <a:cubicBezTo>
                  <a:pt x="1097280" y="851443"/>
                  <a:pt x="851443" y="1097280"/>
                  <a:pt x="548640" y="1097280"/>
                </a:cubicBezTo>
                <a:cubicBezTo>
                  <a:pt x="245837" y="1097280"/>
                  <a:pt x="0" y="851443"/>
                  <a:pt x="0" y="548640"/>
                </a:cubicBezTo>
                <a:cubicBezTo>
                  <a:pt x="0" y="245837"/>
                  <a:pt x="245837" y="0"/>
                  <a:pt x="548640" y="0"/>
                </a:cubicBezTo>
                <a:close/>
              </a:path>
            </a:pathLst>
          </a:custGeom>
          <a:solidFill>
            <a:srgbClr val="1E83DF"/>
          </a:solidFill>
        </p:spPr>
      </p:sp>
      <p:sp>
        <p:nvSpPr>
          <p:cNvPr id="6" name="Shape 2"/>
          <p:cNvSpPr/>
          <p:nvPr>
            <p:custDataLst>
              <p:tags r:id="rId4"/>
            </p:custDataLst>
          </p:nvPr>
        </p:nvSpPr>
        <p:spPr>
          <a:xfrm>
            <a:off x="513588" y="1177544"/>
            <a:ext cx="950976" cy="950976"/>
          </a:xfrm>
          <a:custGeom>
            <a:avLst/>
            <a:gdLst/>
            <a:ahLst/>
            <a:cxnLst/>
            <a:rect l="l" t="t" r="r" b="b"/>
            <a:pathLst>
              <a:path w="950976" h="950976">
                <a:moveTo>
                  <a:pt x="475488" y="0"/>
                </a:moveTo>
                <a:cubicBezTo>
                  <a:pt x="737917" y="0"/>
                  <a:pt x="950976" y="213059"/>
                  <a:pt x="950976" y="475488"/>
                </a:cubicBezTo>
                <a:cubicBezTo>
                  <a:pt x="950976" y="737917"/>
                  <a:pt x="737917" y="950976"/>
                  <a:pt x="475488" y="950976"/>
                </a:cubicBezTo>
                <a:cubicBezTo>
                  <a:pt x="213059" y="950976"/>
                  <a:pt x="0" y="737917"/>
                  <a:pt x="0" y="475488"/>
                </a:cubicBezTo>
                <a:cubicBezTo>
                  <a:pt x="0" y="213059"/>
                  <a:pt x="213059" y="0"/>
                  <a:pt x="475488" y="0"/>
                </a:cubicBezTo>
                <a:close/>
              </a:path>
            </a:pathLst>
          </a:custGeom>
          <a:solidFill>
            <a:srgbClr val="FFFFFF"/>
          </a:solidFill>
        </p:spPr>
      </p:sp>
      <p:sp>
        <p:nvSpPr>
          <p:cNvPr id="7" name="Shape 3"/>
          <p:cNvSpPr/>
          <p:nvPr>
            <p:custDataLst>
              <p:tags r:id="rId5"/>
            </p:custDataLst>
          </p:nvPr>
        </p:nvSpPr>
        <p:spPr>
          <a:xfrm>
            <a:off x="760476" y="1415288"/>
            <a:ext cx="466344" cy="466344"/>
          </a:xfrm>
          <a:custGeom>
            <a:avLst/>
            <a:gdLst/>
            <a:ahLst/>
            <a:cxnLst/>
            <a:rect l="l" t="t" r="r" b="b"/>
            <a:pathLst>
              <a:path w="466344" h="466344">
                <a:moveTo>
                  <a:pt x="399797" y="189127"/>
                </a:moveTo>
                <a:cubicBezTo>
                  <a:pt x="402100" y="189889"/>
                  <a:pt x="403892" y="191158"/>
                  <a:pt x="406195" y="191919"/>
                </a:cubicBezTo>
                <a:lnTo>
                  <a:pt x="406195" y="53057"/>
                </a:lnTo>
                <a:lnTo>
                  <a:pt x="341951" y="0"/>
                </a:lnTo>
                <a:lnTo>
                  <a:pt x="128744" y="75651"/>
                </a:lnTo>
                <a:lnTo>
                  <a:pt x="128744" y="94437"/>
                </a:lnTo>
                <a:lnTo>
                  <a:pt x="322499" y="32748"/>
                </a:lnTo>
                <a:lnTo>
                  <a:pt x="322499" y="176942"/>
                </a:lnTo>
                <a:cubicBezTo>
                  <a:pt x="326850" y="176688"/>
                  <a:pt x="331457" y="176434"/>
                  <a:pt x="336065" y="176434"/>
                </a:cubicBezTo>
                <a:cubicBezTo>
                  <a:pt x="358076" y="176434"/>
                  <a:pt x="379320" y="180750"/>
                  <a:pt x="399797" y="189127"/>
                </a:cubicBezTo>
                <a:close/>
                <a:moveTo>
                  <a:pt x="59125" y="318850"/>
                </a:moveTo>
                <a:lnTo>
                  <a:pt x="160482" y="299557"/>
                </a:lnTo>
                <a:lnTo>
                  <a:pt x="160482" y="250815"/>
                </a:lnTo>
                <a:lnTo>
                  <a:pt x="59125" y="276202"/>
                </a:lnTo>
                <a:lnTo>
                  <a:pt x="59125" y="318850"/>
                </a:lnTo>
                <a:close/>
                <a:moveTo>
                  <a:pt x="59125" y="465329"/>
                </a:moveTo>
                <a:lnTo>
                  <a:pt x="160482" y="465329"/>
                </a:lnTo>
                <a:lnTo>
                  <a:pt x="160482" y="414048"/>
                </a:lnTo>
                <a:lnTo>
                  <a:pt x="59125" y="420903"/>
                </a:lnTo>
                <a:lnTo>
                  <a:pt x="59125" y="465329"/>
                </a:lnTo>
                <a:close/>
                <a:moveTo>
                  <a:pt x="59125" y="391709"/>
                </a:moveTo>
                <a:lnTo>
                  <a:pt x="160482" y="382316"/>
                </a:lnTo>
                <a:lnTo>
                  <a:pt x="160482" y="333574"/>
                </a:lnTo>
                <a:lnTo>
                  <a:pt x="59125" y="349821"/>
                </a:lnTo>
                <a:lnTo>
                  <a:pt x="59125" y="391709"/>
                </a:lnTo>
                <a:lnTo>
                  <a:pt x="59125" y="391709"/>
                </a:lnTo>
                <a:close/>
                <a:moveTo>
                  <a:pt x="59125" y="244215"/>
                </a:moveTo>
                <a:lnTo>
                  <a:pt x="160482" y="217813"/>
                </a:lnTo>
                <a:lnTo>
                  <a:pt x="160482" y="167041"/>
                </a:lnTo>
                <a:lnTo>
                  <a:pt x="59125" y="199789"/>
                </a:lnTo>
                <a:lnTo>
                  <a:pt x="59125" y="244215"/>
                </a:lnTo>
                <a:close/>
                <a:moveTo>
                  <a:pt x="190172" y="410241"/>
                </a:moveTo>
                <a:lnTo>
                  <a:pt x="190172" y="464821"/>
                </a:lnTo>
                <a:lnTo>
                  <a:pt x="237267" y="464821"/>
                </a:lnTo>
                <a:cubicBezTo>
                  <a:pt x="231124" y="460505"/>
                  <a:pt x="225493" y="455428"/>
                  <a:pt x="220118" y="450097"/>
                </a:cubicBezTo>
                <a:cubicBezTo>
                  <a:pt x="207833" y="438165"/>
                  <a:pt x="197851" y="424965"/>
                  <a:pt x="190172" y="410241"/>
                </a:cubicBezTo>
                <a:close/>
                <a:moveTo>
                  <a:pt x="272077" y="189127"/>
                </a:moveTo>
                <a:lnTo>
                  <a:pt x="273356" y="188619"/>
                </a:lnTo>
                <a:lnTo>
                  <a:pt x="273356" y="118046"/>
                </a:lnTo>
                <a:lnTo>
                  <a:pt x="216279" y="85298"/>
                </a:lnTo>
                <a:lnTo>
                  <a:pt x="0" y="158917"/>
                </a:lnTo>
                <a:lnTo>
                  <a:pt x="0" y="466344"/>
                </a:lnTo>
                <a:lnTo>
                  <a:pt x="28411" y="466344"/>
                </a:lnTo>
                <a:lnTo>
                  <a:pt x="28411" y="173641"/>
                </a:lnTo>
                <a:lnTo>
                  <a:pt x="189916" y="123123"/>
                </a:lnTo>
                <a:lnTo>
                  <a:pt x="189916" y="263255"/>
                </a:lnTo>
                <a:cubicBezTo>
                  <a:pt x="197595" y="248531"/>
                  <a:pt x="207833" y="235076"/>
                  <a:pt x="219607" y="223398"/>
                </a:cubicBezTo>
                <a:cubicBezTo>
                  <a:pt x="234964" y="208674"/>
                  <a:pt x="252368" y="197251"/>
                  <a:pt x="272077" y="189127"/>
                </a:cubicBezTo>
                <a:close/>
                <a:moveTo>
                  <a:pt x="335809" y="209182"/>
                </a:moveTo>
                <a:cubicBezTo>
                  <a:pt x="263630" y="209182"/>
                  <a:pt x="205273" y="266301"/>
                  <a:pt x="205273" y="336875"/>
                </a:cubicBezTo>
                <a:cubicBezTo>
                  <a:pt x="205273" y="407448"/>
                  <a:pt x="263630" y="464567"/>
                  <a:pt x="335809" y="464567"/>
                </a:cubicBezTo>
                <a:cubicBezTo>
                  <a:pt x="407987" y="464567"/>
                  <a:pt x="466344" y="407448"/>
                  <a:pt x="466344" y="336875"/>
                </a:cubicBezTo>
                <a:cubicBezTo>
                  <a:pt x="466344" y="266301"/>
                  <a:pt x="407987" y="209182"/>
                  <a:pt x="335809" y="209182"/>
                </a:cubicBezTo>
                <a:close/>
                <a:moveTo>
                  <a:pt x="353981" y="388408"/>
                </a:moveTo>
                <a:lnTo>
                  <a:pt x="353981" y="346267"/>
                </a:lnTo>
                <a:cubicBezTo>
                  <a:pt x="302023" y="346267"/>
                  <a:pt x="265934" y="362768"/>
                  <a:pt x="239827" y="398817"/>
                </a:cubicBezTo>
                <a:cubicBezTo>
                  <a:pt x="250065" y="347283"/>
                  <a:pt x="281291" y="296003"/>
                  <a:pt x="353981" y="285594"/>
                </a:cubicBezTo>
                <a:lnTo>
                  <a:pt x="353981" y="244469"/>
                </a:lnTo>
                <a:lnTo>
                  <a:pt x="426671" y="316566"/>
                </a:lnTo>
                <a:lnTo>
                  <a:pt x="353981" y="388408"/>
                </a:lnTo>
                <a:lnTo>
                  <a:pt x="353981" y="388408"/>
                </a:lnTo>
                <a:close/>
              </a:path>
            </a:pathLst>
          </a:custGeom>
          <a:solidFill>
            <a:srgbClr val="1E83DF"/>
          </a:solidFill>
        </p:spPr>
      </p:sp>
      <p:sp>
        <p:nvSpPr>
          <p:cNvPr id="8" name="Text 4"/>
          <p:cNvSpPr/>
          <p:nvPr>
            <p:custDataLst>
              <p:tags r:id="rId6"/>
            </p:custDataLst>
          </p:nvPr>
        </p:nvSpPr>
        <p:spPr>
          <a:xfrm>
            <a:off x="1638300" y="1104392"/>
            <a:ext cx="2971800" cy="321945"/>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rPr>
              <a:t>竞争分析</a:t>
            </a:r>
            <a:endParaRPr lang="en-US" sz="1500" b="1"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endParaRPr>
          </a:p>
        </p:txBody>
      </p:sp>
      <p:sp>
        <p:nvSpPr>
          <p:cNvPr id="9" name="Text 5"/>
          <p:cNvSpPr/>
          <p:nvPr>
            <p:custDataLst>
              <p:tags r:id="rId7"/>
            </p:custDataLst>
          </p:nvPr>
        </p:nvSpPr>
        <p:spPr>
          <a:xfrm>
            <a:off x="1638300" y="1412113"/>
            <a:ext cx="2971800" cy="147637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在企业在线价值评估领域，主要竞争对手包括SAP、Oracle和Salesforce。SAP以其全面的企业</a:t>
            </a: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资源规划解决方案占据25%的市场份额，Oracle通过其数据库和云服务掌握约20%的市场，而Salesforce则凭借强大的客户关系管理软件获得15%的份额。</a:t>
            </a:r>
            <a:endParaRPr lang="en-US" sz="15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Shape 6"/>
          <p:cNvSpPr/>
          <p:nvPr>
            <p:custDataLst>
              <p:tags r:id="rId8"/>
            </p:custDataLst>
          </p:nvPr>
        </p:nvSpPr>
        <p:spPr>
          <a:xfrm>
            <a:off x="4591812" y="1104392"/>
            <a:ext cx="1097280" cy="1097280"/>
          </a:xfrm>
          <a:custGeom>
            <a:avLst/>
            <a:gdLst/>
            <a:ahLst/>
            <a:cxnLst/>
            <a:rect l="l" t="t" r="r" b="b"/>
            <a:pathLst>
              <a:path w="1097280" h="1097280">
                <a:moveTo>
                  <a:pt x="548640" y="0"/>
                </a:moveTo>
                <a:cubicBezTo>
                  <a:pt x="851443" y="0"/>
                  <a:pt x="1097280" y="245837"/>
                  <a:pt x="1097280" y="548640"/>
                </a:cubicBezTo>
                <a:cubicBezTo>
                  <a:pt x="1097280" y="851443"/>
                  <a:pt x="851443" y="1097280"/>
                  <a:pt x="548640" y="1097280"/>
                </a:cubicBezTo>
                <a:cubicBezTo>
                  <a:pt x="245837" y="1097280"/>
                  <a:pt x="0" y="851443"/>
                  <a:pt x="0" y="548640"/>
                </a:cubicBezTo>
                <a:cubicBezTo>
                  <a:pt x="0" y="245837"/>
                  <a:pt x="245837" y="0"/>
                  <a:pt x="548640" y="0"/>
                </a:cubicBezTo>
                <a:close/>
              </a:path>
            </a:pathLst>
          </a:custGeom>
          <a:solidFill>
            <a:srgbClr val="0D8CFF"/>
          </a:solidFill>
        </p:spPr>
      </p:sp>
      <p:sp>
        <p:nvSpPr>
          <p:cNvPr id="11" name="Shape 7"/>
          <p:cNvSpPr/>
          <p:nvPr>
            <p:custDataLst>
              <p:tags r:id="rId9"/>
            </p:custDataLst>
          </p:nvPr>
        </p:nvSpPr>
        <p:spPr>
          <a:xfrm>
            <a:off x="4664964" y="1177544"/>
            <a:ext cx="950976" cy="950976"/>
          </a:xfrm>
          <a:custGeom>
            <a:avLst/>
            <a:gdLst/>
            <a:ahLst/>
            <a:cxnLst/>
            <a:rect l="l" t="t" r="r" b="b"/>
            <a:pathLst>
              <a:path w="950976" h="950976">
                <a:moveTo>
                  <a:pt x="475488" y="0"/>
                </a:moveTo>
                <a:cubicBezTo>
                  <a:pt x="737917" y="0"/>
                  <a:pt x="950976" y="213059"/>
                  <a:pt x="950976" y="475488"/>
                </a:cubicBezTo>
                <a:cubicBezTo>
                  <a:pt x="950976" y="737917"/>
                  <a:pt x="737917" y="950976"/>
                  <a:pt x="475488" y="950976"/>
                </a:cubicBezTo>
                <a:cubicBezTo>
                  <a:pt x="213059" y="950976"/>
                  <a:pt x="0" y="737917"/>
                  <a:pt x="0" y="475488"/>
                </a:cubicBezTo>
                <a:cubicBezTo>
                  <a:pt x="0" y="213059"/>
                  <a:pt x="213059" y="0"/>
                  <a:pt x="475488" y="0"/>
                </a:cubicBezTo>
                <a:close/>
              </a:path>
            </a:pathLst>
          </a:custGeom>
          <a:solidFill>
            <a:srgbClr val="FFFFFF"/>
          </a:solidFill>
        </p:spPr>
      </p:sp>
      <p:sp>
        <p:nvSpPr>
          <p:cNvPr id="12" name="Shape 8"/>
          <p:cNvSpPr/>
          <p:nvPr>
            <p:custDataLst>
              <p:tags r:id="rId10"/>
            </p:custDataLst>
          </p:nvPr>
        </p:nvSpPr>
        <p:spPr>
          <a:xfrm>
            <a:off x="4966716" y="1470152"/>
            <a:ext cx="365760" cy="365760"/>
          </a:xfrm>
          <a:custGeom>
            <a:avLst/>
            <a:gdLst/>
            <a:ahLst/>
            <a:cxnLst/>
            <a:rect l="l" t="t" r="r" b="b"/>
            <a:pathLst>
              <a:path w="365760" h="365760">
                <a:moveTo>
                  <a:pt x="315874" y="112217"/>
                </a:moveTo>
                <a:lnTo>
                  <a:pt x="184506" y="112217"/>
                </a:lnTo>
                <a:lnTo>
                  <a:pt x="184506" y="61417"/>
                </a:lnTo>
                <a:lnTo>
                  <a:pt x="315874" y="61417"/>
                </a:lnTo>
                <a:lnTo>
                  <a:pt x="315874" y="112217"/>
                </a:lnTo>
                <a:close/>
                <a:moveTo>
                  <a:pt x="149504" y="0"/>
                </a:moveTo>
                <a:lnTo>
                  <a:pt x="105258" y="0"/>
                </a:lnTo>
                <a:lnTo>
                  <a:pt x="99212" y="275488"/>
                </a:lnTo>
                <a:lnTo>
                  <a:pt x="155092" y="275488"/>
                </a:lnTo>
                <a:lnTo>
                  <a:pt x="149504" y="0"/>
                </a:lnTo>
                <a:close/>
                <a:moveTo>
                  <a:pt x="87681" y="65633"/>
                </a:moveTo>
                <a:lnTo>
                  <a:pt x="43586" y="65633"/>
                </a:lnTo>
                <a:lnTo>
                  <a:pt x="33985" y="275488"/>
                </a:lnTo>
                <a:lnTo>
                  <a:pt x="92151" y="275488"/>
                </a:lnTo>
                <a:lnTo>
                  <a:pt x="87681" y="65633"/>
                </a:lnTo>
                <a:close/>
                <a:moveTo>
                  <a:pt x="337312" y="341935"/>
                </a:moveTo>
                <a:cubicBezTo>
                  <a:pt x="329794" y="303384"/>
                  <a:pt x="323391" y="264625"/>
                  <a:pt x="318110" y="225705"/>
                </a:cubicBezTo>
                <a:lnTo>
                  <a:pt x="313995" y="193345"/>
                </a:lnTo>
                <a:cubicBezTo>
                  <a:pt x="311201" y="171704"/>
                  <a:pt x="308915" y="154229"/>
                  <a:pt x="307289" y="134366"/>
                </a:cubicBezTo>
                <a:lnTo>
                  <a:pt x="187604" y="134366"/>
                </a:lnTo>
                <a:cubicBezTo>
                  <a:pt x="185623" y="158039"/>
                  <a:pt x="182931" y="178664"/>
                  <a:pt x="179527" y="204572"/>
                </a:cubicBezTo>
                <a:lnTo>
                  <a:pt x="177800" y="218440"/>
                </a:lnTo>
                <a:cubicBezTo>
                  <a:pt x="174397" y="244856"/>
                  <a:pt x="170231" y="272034"/>
                  <a:pt x="165507" y="299313"/>
                </a:cubicBezTo>
                <a:lnTo>
                  <a:pt x="14732" y="299313"/>
                </a:lnTo>
                <a:lnTo>
                  <a:pt x="14732" y="342037"/>
                </a:lnTo>
                <a:lnTo>
                  <a:pt x="0" y="342037"/>
                </a:lnTo>
                <a:lnTo>
                  <a:pt x="0" y="365760"/>
                </a:lnTo>
                <a:lnTo>
                  <a:pt x="365760" y="365760"/>
                </a:lnTo>
                <a:lnTo>
                  <a:pt x="365760" y="341935"/>
                </a:lnTo>
                <a:lnTo>
                  <a:pt x="337312" y="341935"/>
                </a:lnTo>
                <a:close/>
              </a:path>
            </a:pathLst>
          </a:custGeom>
          <a:solidFill>
            <a:srgbClr val="0D8CFF"/>
          </a:solidFill>
        </p:spPr>
      </p:sp>
      <p:sp>
        <p:nvSpPr>
          <p:cNvPr id="13" name="Text 9"/>
          <p:cNvSpPr/>
          <p:nvPr>
            <p:custDataLst>
              <p:tags r:id="rId11"/>
            </p:custDataLst>
          </p:nvPr>
        </p:nvSpPr>
        <p:spPr>
          <a:xfrm>
            <a:off x="5844540" y="1104392"/>
            <a:ext cx="2971800" cy="321945"/>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rPr>
              <a:t>市场份额</a:t>
            </a:r>
            <a:endParaRPr lang="en-US" sz="1500" b="1"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endParaRPr>
          </a:p>
        </p:txBody>
      </p:sp>
      <p:sp>
        <p:nvSpPr>
          <p:cNvPr id="14" name="Text 10"/>
          <p:cNvSpPr/>
          <p:nvPr>
            <p:custDataLst>
              <p:tags r:id="rId12"/>
            </p:custDataLst>
          </p:nvPr>
        </p:nvSpPr>
        <p:spPr>
          <a:xfrm>
            <a:off x="5844540" y="1377188"/>
            <a:ext cx="2971800" cy="1014730"/>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当前，SAP、Oracle和Salesforce合计占据全球企业在线价值评估市场60%的份额。近年来，随着云计算和大数据技术的发展，这三大巨头的市场份额呈现稳步增长趋势。</a:t>
            </a:r>
            <a:endPar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5" name="Shape 11"/>
          <p:cNvSpPr/>
          <p:nvPr>
            <p:custDataLst>
              <p:tags r:id="rId13"/>
            </p:custDataLst>
          </p:nvPr>
        </p:nvSpPr>
        <p:spPr>
          <a:xfrm>
            <a:off x="440436" y="2942336"/>
            <a:ext cx="1097280" cy="1097280"/>
          </a:xfrm>
          <a:custGeom>
            <a:avLst/>
            <a:gdLst/>
            <a:ahLst/>
            <a:cxnLst/>
            <a:rect l="l" t="t" r="r" b="b"/>
            <a:pathLst>
              <a:path w="1097280" h="1097280">
                <a:moveTo>
                  <a:pt x="548640" y="0"/>
                </a:moveTo>
                <a:cubicBezTo>
                  <a:pt x="851443" y="0"/>
                  <a:pt x="1097280" y="245837"/>
                  <a:pt x="1097280" y="548640"/>
                </a:cubicBezTo>
                <a:cubicBezTo>
                  <a:pt x="1097280" y="851443"/>
                  <a:pt x="851443" y="1097280"/>
                  <a:pt x="548640" y="1097280"/>
                </a:cubicBezTo>
                <a:cubicBezTo>
                  <a:pt x="245837" y="1097280"/>
                  <a:pt x="0" y="851443"/>
                  <a:pt x="0" y="548640"/>
                </a:cubicBezTo>
                <a:cubicBezTo>
                  <a:pt x="0" y="245837"/>
                  <a:pt x="245837" y="0"/>
                  <a:pt x="548640" y="0"/>
                </a:cubicBezTo>
                <a:close/>
              </a:path>
            </a:pathLst>
          </a:custGeom>
          <a:solidFill>
            <a:srgbClr val="1E83DF"/>
          </a:solidFill>
        </p:spPr>
      </p:sp>
      <p:sp>
        <p:nvSpPr>
          <p:cNvPr id="16" name="Shape 12"/>
          <p:cNvSpPr/>
          <p:nvPr>
            <p:custDataLst>
              <p:tags r:id="rId14"/>
            </p:custDataLst>
          </p:nvPr>
        </p:nvSpPr>
        <p:spPr>
          <a:xfrm>
            <a:off x="513588" y="3015488"/>
            <a:ext cx="950976" cy="950976"/>
          </a:xfrm>
          <a:custGeom>
            <a:avLst/>
            <a:gdLst/>
            <a:ahLst/>
            <a:cxnLst/>
            <a:rect l="l" t="t" r="r" b="b"/>
            <a:pathLst>
              <a:path w="950976" h="950976">
                <a:moveTo>
                  <a:pt x="475488" y="0"/>
                </a:moveTo>
                <a:cubicBezTo>
                  <a:pt x="737917" y="0"/>
                  <a:pt x="950976" y="213059"/>
                  <a:pt x="950976" y="475488"/>
                </a:cubicBezTo>
                <a:cubicBezTo>
                  <a:pt x="950976" y="737917"/>
                  <a:pt x="737917" y="950976"/>
                  <a:pt x="475488" y="950976"/>
                </a:cubicBezTo>
                <a:cubicBezTo>
                  <a:pt x="213059" y="950976"/>
                  <a:pt x="0" y="737917"/>
                  <a:pt x="0" y="475488"/>
                </a:cubicBezTo>
                <a:cubicBezTo>
                  <a:pt x="0" y="213059"/>
                  <a:pt x="213059" y="0"/>
                  <a:pt x="475488" y="0"/>
                </a:cubicBezTo>
                <a:close/>
              </a:path>
            </a:pathLst>
          </a:custGeom>
          <a:solidFill>
            <a:srgbClr val="FFFFFF"/>
          </a:solidFill>
        </p:spPr>
      </p:sp>
      <p:sp>
        <p:nvSpPr>
          <p:cNvPr id="17" name="Shape 13"/>
          <p:cNvSpPr/>
          <p:nvPr>
            <p:custDataLst>
              <p:tags r:id="rId15"/>
            </p:custDataLst>
          </p:nvPr>
        </p:nvSpPr>
        <p:spPr>
          <a:xfrm>
            <a:off x="742188" y="3317240"/>
            <a:ext cx="512064" cy="356616"/>
          </a:xfrm>
          <a:custGeom>
            <a:avLst/>
            <a:gdLst/>
            <a:ahLst/>
            <a:cxnLst/>
            <a:rect l="l" t="t" r="r" b="b"/>
            <a:pathLst>
              <a:path w="512064" h="356616">
                <a:moveTo>
                  <a:pt x="405982" y="88656"/>
                </a:moveTo>
                <a:lnTo>
                  <a:pt x="398404" y="88656"/>
                </a:lnTo>
                <a:lnTo>
                  <a:pt x="398404" y="263073"/>
                </a:lnTo>
                <a:cubicBezTo>
                  <a:pt x="398370" y="269298"/>
                  <a:pt x="393291" y="274326"/>
                  <a:pt x="387039" y="274326"/>
                </a:cubicBezTo>
                <a:cubicBezTo>
                  <a:pt x="380786" y="274326"/>
                  <a:pt x="375708" y="269298"/>
                  <a:pt x="375673" y="263073"/>
                </a:cubicBezTo>
                <a:lnTo>
                  <a:pt x="375673" y="56821"/>
                </a:lnTo>
                <a:cubicBezTo>
                  <a:pt x="374820" y="49142"/>
                  <a:pt x="368278" y="43346"/>
                  <a:pt x="360518" y="43392"/>
                </a:cubicBezTo>
                <a:lnTo>
                  <a:pt x="236403" y="43392"/>
                </a:lnTo>
                <a:cubicBezTo>
                  <a:pt x="246705" y="59589"/>
                  <a:pt x="253565" y="77715"/>
                  <a:pt x="256558" y="96653"/>
                </a:cubicBezTo>
                <a:cubicBezTo>
                  <a:pt x="258605" y="110257"/>
                  <a:pt x="258605" y="124088"/>
                  <a:pt x="256558" y="137692"/>
                </a:cubicBezTo>
                <a:lnTo>
                  <a:pt x="300658" y="137692"/>
                </a:lnTo>
                <a:cubicBezTo>
                  <a:pt x="306935" y="137692"/>
                  <a:pt x="312024" y="142759"/>
                  <a:pt x="312024" y="149008"/>
                </a:cubicBezTo>
                <a:cubicBezTo>
                  <a:pt x="312024" y="155258"/>
                  <a:pt x="306935" y="160324"/>
                  <a:pt x="300658" y="160324"/>
                </a:cubicBezTo>
                <a:lnTo>
                  <a:pt x="250497" y="160324"/>
                </a:lnTo>
                <a:cubicBezTo>
                  <a:pt x="249739" y="162587"/>
                  <a:pt x="249284" y="164850"/>
                  <a:pt x="248375" y="167114"/>
                </a:cubicBezTo>
                <a:cubicBezTo>
                  <a:pt x="244463" y="177644"/>
                  <a:pt x="240012" y="187968"/>
                  <a:pt x="235039" y="198045"/>
                </a:cubicBezTo>
                <a:lnTo>
                  <a:pt x="299901" y="198045"/>
                </a:lnTo>
                <a:cubicBezTo>
                  <a:pt x="306153" y="198079"/>
                  <a:pt x="311203" y="203135"/>
                  <a:pt x="311203" y="209360"/>
                </a:cubicBezTo>
                <a:cubicBezTo>
                  <a:pt x="311203" y="215586"/>
                  <a:pt x="306153" y="220642"/>
                  <a:pt x="299901" y="220676"/>
                </a:cubicBezTo>
                <a:lnTo>
                  <a:pt x="222915" y="220676"/>
                </a:lnTo>
                <a:cubicBezTo>
                  <a:pt x="217406" y="230375"/>
                  <a:pt x="211334" y="239745"/>
                  <a:pt x="204729" y="248740"/>
                </a:cubicBezTo>
                <a:cubicBezTo>
                  <a:pt x="184295" y="277765"/>
                  <a:pt x="161377" y="304974"/>
                  <a:pt x="136231" y="330064"/>
                </a:cubicBezTo>
                <a:lnTo>
                  <a:pt x="180331" y="330064"/>
                </a:lnTo>
                <a:cubicBezTo>
                  <a:pt x="181900" y="329900"/>
                  <a:pt x="183434" y="329493"/>
                  <a:pt x="184877" y="328857"/>
                </a:cubicBezTo>
                <a:cubicBezTo>
                  <a:pt x="190735" y="345486"/>
                  <a:pt x="206504" y="356616"/>
                  <a:pt x="224203" y="356616"/>
                </a:cubicBezTo>
                <a:cubicBezTo>
                  <a:pt x="241902" y="356616"/>
                  <a:pt x="257671" y="345486"/>
                  <a:pt x="263529" y="328857"/>
                </a:cubicBezTo>
                <a:cubicBezTo>
                  <a:pt x="265481" y="329742"/>
                  <a:pt x="267598" y="330205"/>
                  <a:pt x="269743" y="330215"/>
                </a:cubicBezTo>
                <a:lnTo>
                  <a:pt x="375825" y="330215"/>
                </a:lnTo>
                <a:cubicBezTo>
                  <a:pt x="377918" y="330184"/>
                  <a:pt x="379982" y="329722"/>
                  <a:pt x="381887" y="328857"/>
                </a:cubicBezTo>
                <a:cubicBezTo>
                  <a:pt x="387808" y="345375"/>
                  <a:pt x="403521" y="356402"/>
                  <a:pt x="421137" y="356402"/>
                </a:cubicBezTo>
                <a:cubicBezTo>
                  <a:pt x="438753" y="356402"/>
                  <a:pt x="454466" y="345375"/>
                  <a:pt x="460387" y="328857"/>
                </a:cubicBezTo>
                <a:cubicBezTo>
                  <a:pt x="462323" y="329774"/>
                  <a:pt x="464460" y="330189"/>
                  <a:pt x="466600" y="330064"/>
                </a:cubicBezTo>
                <a:lnTo>
                  <a:pt x="496909" y="330064"/>
                </a:lnTo>
                <a:cubicBezTo>
                  <a:pt x="500928" y="330064"/>
                  <a:pt x="504783" y="328475"/>
                  <a:pt x="507625" y="325645"/>
                </a:cubicBezTo>
                <a:cubicBezTo>
                  <a:pt x="510467" y="322816"/>
                  <a:pt x="512064" y="318978"/>
                  <a:pt x="512064" y="314976"/>
                </a:cubicBezTo>
                <a:lnTo>
                  <a:pt x="512064" y="194272"/>
                </a:lnTo>
                <a:cubicBezTo>
                  <a:pt x="512064" y="135942"/>
                  <a:pt x="464569" y="88657"/>
                  <a:pt x="405982" y="88657"/>
                </a:cubicBezTo>
                <a:lnTo>
                  <a:pt x="405982" y="88656"/>
                </a:lnTo>
                <a:close/>
                <a:moveTo>
                  <a:pt x="226097" y="333836"/>
                </a:moveTo>
                <a:lnTo>
                  <a:pt x="224128" y="333836"/>
                </a:lnTo>
                <a:cubicBezTo>
                  <a:pt x="214290" y="333305"/>
                  <a:pt x="206667" y="325072"/>
                  <a:pt x="206933" y="315267"/>
                </a:cubicBezTo>
                <a:cubicBezTo>
                  <a:pt x="207200" y="305462"/>
                  <a:pt x="215261" y="297652"/>
                  <a:pt x="225112" y="297652"/>
                </a:cubicBezTo>
                <a:cubicBezTo>
                  <a:pt x="234964" y="297652"/>
                  <a:pt x="243024" y="305462"/>
                  <a:pt x="243291" y="315267"/>
                </a:cubicBezTo>
                <a:cubicBezTo>
                  <a:pt x="243558" y="325072"/>
                  <a:pt x="235935" y="333305"/>
                  <a:pt x="226097" y="333836"/>
                </a:cubicBezTo>
                <a:close/>
                <a:moveTo>
                  <a:pt x="423106" y="333836"/>
                </a:moveTo>
                <a:lnTo>
                  <a:pt x="421136" y="333836"/>
                </a:lnTo>
                <a:cubicBezTo>
                  <a:pt x="411299" y="333305"/>
                  <a:pt x="403675" y="325072"/>
                  <a:pt x="403942" y="315267"/>
                </a:cubicBezTo>
                <a:cubicBezTo>
                  <a:pt x="404209" y="305462"/>
                  <a:pt x="412270" y="297652"/>
                  <a:pt x="422121" y="297652"/>
                </a:cubicBezTo>
                <a:cubicBezTo>
                  <a:pt x="431973" y="297652"/>
                  <a:pt x="440033" y="305462"/>
                  <a:pt x="440300" y="315267"/>
                </a:cubicBezTo>
                <a:cubicBezTo>
                  <a:pt x="440567" y="325072"/>
                  <a:pt x="432943" y="333305"/>
                  <a:pt x="423106" y="333836"/>
                </a:cubicBezTo>
                <a:close/>
                <a:moveTo>
                  <a:pt x="228674" y="161984"/>
                </a:moveTo>
                <a:cubicBezTo>
                  <a:pt x="235884" y="142725"/>
                  <a:pt x="238074" y="121962"/>
                  <a:pt x="235039" y="101632"/>
                </a:cubicBezTo>
                <a:cubicBezTo>
                  <a:pt x="230618" y="70443"/>
                  <a:pt x="213871" y="42303"/>
                  <a:pt x="188517" y="23463"/>
                </a:cubicBezTo>
                <a:cubicBezTo>
                  <a:pt x="163163" y="4623"/>
                  <a:pt x="131301" y="-3357"/>
                  <a:pt x="100011" y="1297"/>
                </a:cubicBezTo>
                <a:cubicBezTo>
                  <a:pt x="65384" y="6526"/>
                  <a:pt x="34978" y="27040"/>
                  <a:pt x="17268" y="57123"/>
                </a:cubicBezTo>
                <a:cubicBezTo>
                  <a:pt x="2979" y="80200"/>
                  <a:pt x="-2707" y="107544"/>
                  <a:pt x="1204" y="134374"/>
                </a:cubicBezTo>
                <a:cubicBezTo>
                  <a:pt x="3948" y="152920"/>
                  <a:pt x="9679" y="170905"/>
                  <a:pt x="18177" y="187633"/>
                </a:cubicBezTo>
                <a:cubicBezTo>
                  <a:pt x="31312" y="214137"/>
                  <a:pt x="47320" y="239131"/>
                  <a:pt x="65914" y="262169"/>
                </a:cubicBezTo>
                <a:cubicBezTo>
                  <a:pt x="81396" y="282078"/>
                  <a:pt x="98258" y="300883"/>
                  <a:pt x="116379" y="318447"/>
                </a:cubicBezTo>
                <a:lnTo>
                  <a:pt x="120016" y="318447"/>
                </a:lnTo>
                <a:lnTo>
                  <a:pt x="123198" y="315580"/>
                </a:lnTo>
                <a:cubicBezTo>
                  <a:pt x="147773" y="291064"/>
                  <a:pt x="170089" y="264402"/>
                  <a:pt x="189878" y="235916"/>
                </a:cubicBezTo>
                <a:cubicBezTo>
                  <a:pt x="206117" y="213137"/>
                  <a:pt x="219168" y="188266"/>
                  <a:pt x="228674" y="161985"/>
                </a:cubicBezTo>
                <a:lnTo>
                  <a:pt x="228674" y="161984"/>
                </a:lnTo>
                <a:close/>
                <a:moveTo>
                  <a:pt x="118197" y="186879"/>
                </a:moveTo>
                <a:cubicBezTo>
                  <a:pt x="89974" y="186940"/>
                  <a:pt x="64499" y="170053"/>
                  <a:pt x="53670" y="144105"/>
                </a:cubicBezTo>
                <a:cubicBezTo>
                  <a:pt x="42841" y="118156"/>
                  <a:pt x="48796" y="88267"/>
                  <a:pt x="68753" y="68398"/>
                </a:cubicBezTo>
                <a:cubicBezTo>
                  <a:pt x="88709" y="48529"/>
                  <a:pt x="118730" y="42601"/>
                  <a:pt x="144793" y="53382"/>
                </a:cubicBezTo>
                <a:cubicBezTo>
                  <a:pt x="170856" y="64164"/>
                  <a:pt x="187818" y="89527"/>
                  <a:pt x="187757" y="117626"/>
                </a:cubicBezTo>
                <a:cubicBezTo>
                  <a:pt x="187673" y="155839"/>
                  <a:pt x="156579" y="186796"/>
                  <a:pt x="118197" y="186879"/>
                </a:cubicBezTo>
                <a:lnTo>
                  <a:pt x="118197" y="186879"/>
                </a:lnTo>
                <a:close/>
              </a:path>
            </a:pathLst>
          </a:custGeom>
          <a:solidFill>
            <a:srgbClr val="1E83DF"/>
          </a:solidFill>
        </p:spPr>
      </p:sp>
      <p:sp>
        <p:nvSpPr>
          <p:cNvPr id="18" name="Text 14"/>
          <p:cNvSpPr/>
          <p:nvPr>
            <p:custDataLst>
              <p:tags r:id="rId16"/>
            </p:custDataLst>
          </p:nvPr>
        </p:nvSpPr>
        <p:spPr>
          <a:xfrm>
            <a:off x="1638300" y="2942336"/>
            <a:ext cx="2971800" cy="321945"/>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rPr>
              <a:t>市场进入壁垒</a:t>
            </a:r>
            <a:endParaRPr lang="en-US" sz="1500" b="1"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endParaRPr>
          </a:p>
        </p:txBody>
      </p:sp>
      <p:sp>
        <p:nvSpPr>
          <p:cNvPr id="19" name="Text 15"/>
          <p:cNvSpPr/>
          <p:nvPr>
            <p:custDataLst>
              <p:tags r:id="rId17"/>
            </p:custDataLst>
          </p:nvPr>
        </p:nvSpPr>
        <p:spPr>
          <a:xfrm>
            <a:off x="1638300" y="3236595"/>
            <a:ext cx="2971800" cy="124523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rPr>
              <a:t>进入企业在线价值评估市场的主要障碍包括高技术门槛、巨额初始投资、严格的数据安全法规以及用户对现有品牌的高度忠诚。这些壁垒使得新进入者难以快速获取市场份额，同时保障了现有企业的市场地位。</a:t>
            </a:r>
            <a:endParaRPr lang="en-US" sz="1100"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endParaRPr>
          </a:p>
        </p:txBody>
      </p:sp>
      <p:sp>
        <p:nvSpPr>
          <p:cNvPr id="20" name="Shape 16"/>
          <p:cNvSpPr/>
          <p:nvPr>
            <p:custDataLst>
              <p:tags r:id="rId18"/>
            </p:custDataLst>
          </p:nvPr>
        </p:nvSpPr>
        <p:spPr>
          <a:xfrm>
            <a:off x="4591812" y="2942336"/>
            <a:ext cx="1097280" cy="1097280"/>
          </a:xfrm>
          <a:custGeom>
            <a:avLst/>
            <a:gdLst/>
            <a:ahLst/>
            <a:cxnLst/>
            <a:rect l="l" t="t" r="r" b="b"/>
            <a:pathLst>
              <a:path w="1097280" h="1097280">
                <a:moveTo>
                  <a:pt x="548640" y="0"/>
                </a:moveTo>
                <a:cubicBezTo>
                  <a:pt x="851443" y="0"/>
                  <a:pt x="1097280" y="245837"/>
                  <a:pt x="1097280" y="548640"/>
                </a:cubicBezTo>
                <a:cubicBezTo>
                  <a:pt x="1097280" y="851443"/>
                  <a:pt x="851443" y="1097280"/>
                  <a:pt x="548640" y="1097280"/>
                </a:cubicBezTo>
                <a:cubicBezTo>
                  <a:pt x="245837" y="1097280"/>
                  <a:pt x="0" y="851443"/>
                  <a:pt x="0" y="548640"/>
                </a:cubicBezTo>
                <a:cubicBezTo>
                  <a:pt x="0" y="245837"/>
                  <a:pt x="245837" y="0"/>
                  <a:pt x="548640" y="0"/>
                </a:cubicBezTo>
                <a:close/>
              </a:path>
            </a:pathLst>
          </a:custGeom>
          <a:solidFill>
            <a:srgbClr val="0D8CFF"/>
          </a:solidFill>
        </p:spPr>
      </p:sp>
      <p:sp>
        <p:nvSpPr>
          <p:cNvPr id="21" name="Shape 17"/>
          <p:cNvSpPr/>
          <p:nvPr>
            <p:custDataLst>
              <p:tags r:id="rId19"/>
            </p:custDataLst>
          </p:nvPr>
        </p:nvSpPr>
        <p:spPr>
          <a:xfrm>
            <a:off x="4664964" y="3015488"/>
            <a:ext cx="950976" cy="950976"/>
          </a:xfrm>
          <a:custGeom>
            <a:avLst/>
            <a:gdLst/>
            <a:ahLst/>
            <a:cxnLst/>
            <a:rect l="l" t="t" r="r" b="b"/>
            <a:pathLst>
              <a:path w="950976" h="950976">
                <a:moveTo>
                  <a:pt x="475488" y="0"/>
                </a:moveTo>
                <a:cubicBezTo>
                  <a:pt x="737917" y="0"/>
                  <a:pt x="950976" y="213059"/>
                  <a:pt x="950976" y="475488"/>
                </a:cubicBezTo>
                <a:cubicBezTo>
                  <a:pt x="950976" y="737917"/>
                  <a:pt x="737917" y="950976"/>
                  <a:pt x="475488" y="950976"/>
                </a:cubicBezTo>
                <a:cubicBezTo>
                  <a:pt x="213059" y="950976"/>
                  <a:pt x="0" y="737917"/>
                  <a:pt x="0" y="475488"/>
                </a:cubicBezTo>
                <a:cubicBezTo>
                  <a:pt x="0" y="213059"/>
                  <a:pt x="213059" y="0"/>
                  <a:pt x="475488" y="0"/>
                </a:cubicBezTo>
                <a:close/>
              </a:path>
            </a:pathLst>
          </a:custGeom>
          <a:solidFill>
            <a:srgbClr val="FFFFFF"/>
          </a:solidFill>
        </p:spPr>
      </p:sp>
      <p:sp>
        <p:nvSpPr>
          <p:cNvPr id="22" name="Shape 18"/>
          <p:cNvSpPr/>
          <p:nvPr>
            <p:custDataLst>
              <p:tags r:id="rId20"/>
            </p:custDataLst>
          </p:nvPr>
        </p:nvSpPr>
        <p:spPr>
          <a:xfrm>
            <a:off x="4902708" y="3225800"/>
            <a:ext cx="512064" cy="512064"/>
          </a:xfrm>
          <a:custGeom>
            <a:avLst/>
            <a:gdLst/>
            <a:ahLst/>
            <a:cxnLst/>
            <a:rect l="l" t="t" r="r" b="b"/>
            <a:pathLst>
              <a:path w="512064" h="512064">
                <a:moveTo>
                  <a:pt x="427498" y="338328"/>
                </a:moveTo>
                <a:cubicBezTo>
                  <a:pt x="431012" y="338328"/>
                  <a:pt x="433933" y="340827"/>
                  <a:pt x="434450" y="344105"/>
                </a:cubicBezTo>
                <a:lnTo>
                  <a:pt x="434530" y="345017"/>
                </a:lnTo>
                <a:lnTo>
                  <a:pt x="434530" y="353049"/>
                </a:lnTo>
                <a:cubicBezTo>
                  <a:pt x="434688" y="356610"/>
                  <a:pt x="436867" y="359756"/>
                  <a:pt x="440124" y="361271"/>
                </a:cubicBezTo>
                <a:lnTo>
                  <a:pt x="452959" y="366249"/>
                </a:lnTo>
                <a:cubicBezTo>
                  <a:pt x="456303" y="367813"/>
                  <a:pt x="460226" y="367475"/>
                  <a:pt x="463214" y="365443"/>
                </a:cubicBezTo>
                <a:lnTo>
                  <a:pt x="464174" y="364704"/>
                </a:lnTo>
                <a:lnTo>
                  <a:pt x="470159" y="358978"/>
                </a:lnTo>
                <a:cubicBezTo>
                  <a:pt x="472679" y="356599"/>
                  <a:pt x="476558" y="356383"/>
                  <a:pt x="479325" y="358329"/>
                </a:cubicBezTo>
                <a:lnTo>
                  <a:pt x="480119" y="358978"/>
                </a:lnTo>
                <a:lnTo>
                  <a:pt x="490105" y="368454"/>
                </a:lnTo>
                <a:cubicBezTo>
                  <a:pt x="491355" y="369729"/>
                  <a:pt x="492073" y="371408"/>
                  <a:pt x="492118" y="373167"/>
                </a:cubicBezTo>
                <a:cubicBezTo>
                  <a:pt x="492114" y="374586"/>
                  <a:pt x="491651" y="375958"/>
                  <a:pt x="490807" y="377097"/>
                </a:cubicBezTo>
                <a:lnTo>
                  <a:pt x="490104" y="377904"/>
                </a:lnTo>
                <a:lnTo>
                  <a:pt x="484119" y="383605"/>
                </a:lnTo>
                <a:cubicBezTo>
                  <a:pt x="481607" y="386176"/>
                  <a:pt x="480831" y="389870"/>
                  <a:pt x="482026" y="393147"/>
                </a:cubicBezTo>
                <a:lnTo>
                  <a:pt x="482498" y="394222"/>
                </a:lnTo>
                <a:lnTo>
                  <a:pt x="487177" y="405395"/>
                </a:lnTo>
                <a:cubicBezTo>
                  <a:pt x="488492" y="408722"/>
                  <a:pt x="491525" y="411086"/>
                  <a:pt x="495093" y="411657"/>
                </a:cubicBezTo>
                <a:lnTo>
                  <a:pt x="496300" y="411780"/>
                </a:lnTo>
                <a:lnTo>
                  <a:pt x="504743" y="411780"/>
                </a:lnTo>
                <a:cubicBezTo>
                  <a:pt x="506212" y="411793"/>
                  <a:pt x="507631" y="412242"/>
                  <a:pt x="508816" y="413055"/>
                </a:cubicBezTo>
                <a:lnTo>
                  <a:pt x="509658" y="413731"/>
                </a:lnTo>
                <a:lnTo>
                  <a:pt x="510024" y="413731"/>
                </a:lnTo>
                <a:cubicBezTo>
                  <a:pt x="511085" y="414713"/>
                  <a:pt x="511770" y="416002"/>
                  <a:pt x="511989" y="417389"/>
                </a:cubicBezTo>
                <a:lnTo>
                  <a:pt x="512063" y="418444"/>
                </a:lnTo>
                <a:lnTo>
                  <a:pt x="512063" y="431822"/>
                </a:lnTo>
                <a:cubicBezTo>
                  <a:pt x="512070" y="433627"/>
                  <a:pt x="511334" y="435361"/>
                  <a:pt x="510020" y="436640"/>
                </a:cubicBezTo>
                <a:cubicBezTo>
                  <a:pt x="508968" y="437663"/>
                  <a:pt x="507615" y="438327"/>
                  <a:pt x="506162" y="438552"/>
                </a:cubicBezTo>
                <a:lnTo>
                  <a:pt x="505057" y="438637"/>
                </a:lnTo>
                <a:lnTo>
                  <a:pt x="496614" y="438637"/>
                </a:lnTo>
                <a:cubicBezTo>
                  <a:pt x="492935" y="438776"/>
                  <a:pt x="489651" y="440816"/>
                  <a:pt x="487965" y="443923"/>
                </a:cubicBezTo>
                <a:lnTo>
                  <a:pt x="487464" y="444997"/>
                </a:lnTo>
                <a:lnTo>
                  <a:pt x="482655" y="456145"/>
                </a:lnTo>
                <a:cubicBezTo>
                  <a:pt x="481072" y="459341"/>
                  <a:pt x="481452" y="463088"/>
                  <a:pt x="483561" y="465908"/>
                </a:cubicBezTo>
                <a:lnTo>
                  <a:pt x="484327" y="466812"/>
                </a:lnTo>
                <a:lnTo>
                  <a:pt x="490262" y="472588"/>
                </a:lnTo>
                <a:cubicBezTo>
                  <a:pt x="491568" y="473829"/>
                  <a:pt x="492303" y="475528"/>
                  <a:pt x="492301" y="477301"/>
                </a:cubicBezTo>
                <a:cubicBezTo>
                  <a:pt x="492312" y="478721"/>
                  <a:pt x="491843" y="480096"/>
                  <a:pt x="490980" y="481220"/>
                </a:cubicBezTo>
                <a:lnTo>
                  <a:pt x="490261" y="482014"/>
                </a:lnTo>
                <a:lnTo>
                  <a:pt x="480276" y="491490"/>
                </a:lnTo>
                <a:cubicBezTo>
                  <a:pt x="477781" y="493904"/>
                  <a:pt x="473881" y="494123"/>
                  <a:pt x="471130" y="492148"/>
                </a:cubicBezTo>
                <a:lnTo>
                  <a:pt x="470342" y="491490"/>
                </a:lnTo>
                <a:lnTo>
                  <a:pt x="464356" y="485789"/>
                </a:lnTo>
                <a:cubicBezTo>
                  <a:pt x="461588" y="483434"/>
                  <a:pt x="457759" y="482715"/>
                  <a:pt x="454323" y="483830"/>
                </a:cubicBezTo>
                <a:lnTo>
                  <a:pt x="441353" y="488830"/>
                </a:lnTo>
                <a:cubicBezTo>
                  <a:pt x="437878" y="489973"/>
                  <a:pt x="435366" y="492860"/>
                  <a:pt x="434744" y="496303"/>
                </a:cubicBezTo>
                <a:lnTo>
                  <a:pt x="434608" y="497470"/>
                </a:lnTo>
                <a:lnTo>
                  <a:pt x="434608" y="505375"/>
                </a:lnTo>
                <a:cubicBezTo>
                  <a:pt x="434543" y="508780"/>
                  <a:pt x="431910" y="511563"/>
                  <a:pt x="428519" y="512003"/>
                </a:cubicBezTo>
                <a:lnTo>
                  <a:pt x="427577" y="512064"/>
                </a:lnTo>
                <a:lnTo>
                  <a:pt x="413539" y="512064"/>
                </a:lnTo>
                <a:cubicBezTo>
                  <a:pt x="410030" y="512064"/>
                  <a:pt x="407116" y="509561"/>
                  <a:pt x="406610" y="506286"/>
                </a:cubicBezTo>
                <a:lnTo>
                  <a:pt x="406534" y="505375"/>
                </a:lnTo>
                <a:lnTo>
                  <a:pt x="406534" y="497368"/>
                </a:lnTo>
                <a:cubicBezTo>
                  <a:pt x="406343" y="493816"/>
                  <a:pt x="404160" y="490688"/>
                  <a:pt x="400911" y="489172"/>
                </a:cubicBezTo>
                <a:lnTo>
                  <a:pt x="399789" y="488728"/>
                </a:lnTo>
                <a:lnTo>
                  <a:pt x="387948" y="484168"/>
                </a:lnTo>
                <a:cubicBezTo>
                  <a:pt x="384664" y="482672"/>
                  <a:pt x="380845" y="482978"/>
                  <a:pt x="377881" y="484894"/>
                </a:cubicBezTo>
                <a:lnTo>
                  <a:pt x="376812" y="485688"/>
                </a:lnTo>
                <a:lnTo>
                  <a:pt x="370826" y="491389"/>
                </a:lnTo>
                <a:cubicBezTo>
                  <a:pt x="368325" y="493789"/>
                  <a:pt x="364435" y="494008"/>
                  <a:pt x="361682" y="492044"/>
                </a:cubicBezTo>
                <a:lnTo>
                  <a:pt x="360893" y="491389"/>
                </a:lnTo>
                <a:lnTo>
                  <a:pt x="350933" y="481913"/>
                </a:lnTo>
                <a:cubicBezTo>
                  <a:pt x="349617" y="480677"/>
                  <a:pt x="348874" y="478976"/>
                  <a:pt x="348874" y="477200"/>
                </a:cubicBezTo>
                <a:cubicBezTo>
                  <a:pt x="348874" y="475779"/>
                  <a:pt x="349350" y="474407"/>
                  <a:pt x="350214" y="473282"/>
                </a:cubicBezTo>
                <a:lnTo>
                  <a:pt x="350933" y="472487"/>
                </a:lnTo>
                <a:lnTo>
                  <a:pt x="356919" y="466812"/>
                </a:lnTo>
                <a:cubicBezTo>
                  <a:pt x="359437" y="464230"/>
                  <a:pt x="360236" y="460533"/>
                  <a:pt x="359077" y="457229"/>
                </a:cubicBezTo>
                <a:lnTo>
                  <a:pt x="353730" y="444971"/>
                </a:lnTo>
                <a:cubicBezTo>
                  <a:pt x="352410" y="441648"/>
                  <a:pt x="349380" y="439287"/>
                  <a:pt x="345814" y="438711"/>
                </a:cubicBezTo>
                <a:lnTo>
                  <a:pt x="344607" y="438586"/>
                </a:lnTo>
                <a:lnTo>
                  <a:pt x="336216" y="438586"/>
                </a:lnTo>
                <a:cubicBezTo>
                  <a:pt x="332711" y="438587"/>
                  <a:pt x="329795" y="436100"/>
                  <a:pt x="329267" y="432832"/>
                </a:cubicBezTo>
                <a:lnTo>
                  <a:pt x="329184" y="431923"/>
                </a:lnTo>
                <a:lnTo>
                  <a:pt x="329184" y="418545"/>
                </a:lnTo>
                <a:cubicBezTo>
                  <a:pt x="329184" y="415095"/>
                  <a:pt x="331829" y="412243"/>
                  <a:pt x="335261" y="411792"/>
                </a:cubicBezTo>
                <a:lnTo>
                  <a:pt x="336215" y="411729"/>
                </a:lnTo>
                <a:lnTo>
                  <a:pt x="344607" y="411729"/>
                </a:lnTo>
                <a:cubicBezTo>
                  <a:pt x="348296" y="411614"/>
                  <a:pt x="351589" y="409557"/>
                  <a:pt x="353242" y="406426"/>
                </a:cubicBezTo>
                <a:lnTo>
                  <a:pt x="353730" y="405344"/>
                </a:lnTo>
                <a:lnTo>
                  <a:pt x="358618" y="394145"/>
                </a:lnTo>
                <a:cubicBezTo>
                  <a:pt x="360229" y="390965"/>
                  <a:pt x="359840" y="387212"/>
                  <a:pt x="357697" y="384422"/>
                </a:cubicBezTo>
                <a:lnTo>
                  <a:pt x="356919" y="383529"/>
                </a:lnTo>
                <a:lnTo>
                  <a:pt x="350933" y="377828"/>
                </a:lnTo>
                <a:cubicBezTo>
                  <a:pt x="349615" y="376587"/>
                  <a:pt x="348872" y="374883"/>
                  <a:pt x="348872" y="373103"/>
                </a:cubicBezTo>
                <a:cubicBezTo>
                  <a:pt x="348872" y="371679"/>
                  <a:pt x="349348" y="370303"/>
                  <a:pt x="350213" y="369174"/>
                </a:cubicBezTo>
                <a:lnTo>
                  <a:pt x="350933" y="368378"/>
                </a:lnTo>
                <a:lnTo>
                  <a:pt x="360892" y="358978"/>
                </a:lnTo>
                <a:cubicBezTo>
                  <a:pt x="363425" y="356608"/>
                  <a:pt x="367303" y="356393"/>
                  <a:pt x="370081" y="358331"/>
                </a:cubicBezTo>
                <a:lnTo>
                  <a:pt x="370878" y="358978"/>
                </a:lnTo>
                <a:lnTo>
                  <a:pt x="376864" y="364704"/>
                </a:lnTo>
                <a:cubicBezTo>
                  <a:pt x="379617" y="367068"/>
                  <a:pt x="383440" y="367797"/>
                  <a:pt x="386872" y="366687"/>
                </a:cubicBezTo>
                <a:lnTo>
                  <a:pt x="399711" y="361714"/>
                </a:lnTo>
                <a:cubicBezTo>
                  <a:pt x="403188" y="360565"/>
                  <a:pt x="405694" y="357666"/>
                  <a:pt x="406299" y="354217"/>
                </a:cubicBezTo>
                <a:lnTo>
                  <a:pt x="406429" y="353049"/>
                </a:lnTo>
                <a:lnTo>
                  <a:pt x="406429" y="345017"/>
                </a:lnTo>
                <a:cubicBezTo>
                  <a:pt x="406495" y="341612"/>
                  <a:pt x="409128" y="338829"/>
                  <a:pt x="412519" y="338389"/>
                </a:cubicBezTo>
                <a:lnTo>
                  <a:pt x="413461" y="338328"/>
                </a:lnTo>
                <a:lnTo>
                  <a:pt x="427498" y="338328"/>
                </a:lnTo>
                <a:close/>
                <a:moveTo>
                  <a:pt x="214261" y="2819"/>
                </a:moveTo>
                <a:cubicBezTo>
                  <a:pt x="222610" y="-651"/>
                  <a:pt x="231901" y="-918"/>
                  <a:pt x="240394" y="2019"/>
                </a:cubicBezTo>
                <a:lnTo>
                  <a:pt x="243175" y="3068"/>
                </a:lnTo>
                <a:lnTo>
                  <a:pt x="243175" y="3068"/>
                </a:lnTo>
                <a:lnTo>
                  <a:pt x="244439" y="3602"/>
                </a:lnTo>
                <a:lnTo>
                  <a:pt x="244439" y="3602"/>
                </a:lnTo>
                <a:lnTo>
                  <a:pt x="245591" y="4199"/>
                </a:lnTo>
                <a:lnTo>
                  <a:pt x="245591" y="4199"/>
                </a:lnTo>
                <a:lnTo>
                  <a:pt x="246635" y="4878"/>
                </a:lnTo>
                <a:cubicBezTo>
                  <a:pt x="248786" y="6449"/>
                  <a:pt x="250219" y="8720"/>
                  <a:pt x="251173" y="12520"/>
                </a:cubicBezTo>
                <a:lnTo>
                  <a:pt x="251581" y="14386"/>
                </a:lnTo>
                <a:lnTo>
                  <a:pt x="251581" y="14386"/>
                </a:lnTo>
                <a:lnTo>
                  <a:pt x="251926" y="16487"/>
                </a:lnTo>
                <a:cubicBezTo>
                  <a:pt x="251978" y="16857"/>
                  <a:pt x="252029" y="17239"/>
                  <a:pt x="252076" y="17631"/>
                </a:cubicBezTo>
                <a:lnTo>
                  <a:pt x="252449" y="21466"/>
                </a:lnTo>
                <a:lnTo>
                  <a:pt x="252449" y="21466"/>
                </a:lnTo>
                <a:lnTo>
                  <a:pt x="252715" y="25953"/>
                </a:lnTo>
                <a:lnTo>
                  <a:pt x="252715" y="25953"/>
                </a:lnTo>
                <a:lnTo>
                  <a:pt x="252843" y="29336"/>
                </a:lnTo>
                <a:lnTo>
                  <a:pt x="252843" y="29336"/>
                </a:lnTo>
                <a:lnTo>
                  <a:pt x="252972" y="35045"/>
                </a:lnTo>
                <a:lnTo>
                  <a:pt x="252972" y="35045"/>
                </a:lnTo>
                <a:lnTo>
                  <a:pt x="253073" y="48966"/>
                </a:lnTo>
                <a:lnTo>
                  <a:pt x="253073" y="48966"/>
                </a:lnTo>
                <a:lnTo>
                  <a:pt x="253080" y="444150"/>
                </a:lnTo>
                <a:lnTo>
                  <a:pt x="281343" y="444150"/>
                </a:lnTo>
                <a:lnTo>
                  <a:pt x="281343" y="110336"/>
                </a:lnTo>
                <a:lnTo>
                  <a:pt x="281333" y="107353"/>
                </a:lnTo>
                <a:lnTo>
                  <a:pt x="281333" y="107353"/>
                </a:lnTo>
                <a:lnTo>
                  <a:pt x="281365" y="101710"/>
                </a:lnTo>
                <a:cubicBezTo>
                  <a:pt x="281376" y="100804"/>
                  <a:pt x="281389" y="99916"/>
                  <a:pt x="281406" y="99045"/>
                </a:cubicBezTo>
                <a:lnTo>
                  <a:pt x="281538" y="94018"/>
                </a:lnTo>
                <a:lnTo>
                  <a:pt x="281538" y="94018"/>
                </a:lnTo>
                <a:lnTo>
                  <a:pt x="281735" y="89382"/>
                </a:lnTo>
                <a:lnTo>
                  <a:pt x="281735" y="89382"/>
                </a:lnTo>
                <a:lnTo>
                  <a:pt x="281997" y="85118"/>
                </a:lnTo>
                <a:lnTo>
                  <a:pt x="281997" y="85118"/>
                </a:lnTo>
                <a:lnTo>
                  <a:pt x="282321" y="81211"/>
                </a:lnTo>
                <a:lnTo>
                  <a:pt x="282321" y="81211"/>
                </a:lnTo>
                <a:lnTo>
                  <a:pt x="282706" y="77642"/>
                </a:lnTo>
                <a:cubicBezTo>
                  <a:pt x="282844" y="76507"/>
                  <a:pt x="282993" y="75426"/>
                  <a:pt x="283151" y="74395"/>
                </a:cubicBezTo>
                <a:lnTo>
                  <a:pt x="283654" y="71453"/>
                </a:lnTo>
                <a:cubicBezTo>
                  <a:pt x="283743" y="70988"/>
                  <a:pt x="283834" y="70534"/>
                  <a:pt x="283927" y="70092"/>
                </a:cubicBezTo>
                <a:lnTo>
                  <a:pt x="284516" y="67575"/>
                </a:lnTo>
                <a:cubicBezTo>
                  <a:pt x="285235" y="64796"/>
                  <a:pt x="286066" y="62552"/>
                  <a:pt x="287000" y="60722"/>
                </a:cubicBezTo>
                <a:lnTo>
                  <a:pt x="287825" y="59252"/>
                </a:lnTo>
                <a:lnTo>
                  <a:pt x="287825" y="59252"/>
                </a:lnTo>
                <a:lnTo>
                  <a:pt x="288699" y="57967"/>
                </a:lnTo>
                <a:cubicBezTo>
                  <a:pt x="289447" y="56970"/>
                  <a:pt x="290245" y="56148"/>
                  <a:pt x="291089" y="55457"/>
                </a:cubicBezTo>
                <a:lnTo>
                  <a:pt x="292123" y="54688"/>
                </a:lnTo>
                <a:lnTo>
                  <a:pt x="292123" y="54688"/>
                </a:lnTo>
                <a:lnTo>
                  <a:pt x="293199" y="54029"/>
                </a:lnTo>
                <a:lnTo>
                  <a:pt x="293199" y="54029"/>
                </a:lnTo>
                <a:lnTo>
                  <a:pt x="294317" y="53461"/>
                </a:lnTo>
                <a:lnTo>
                  <a:pt x="294317" y="53461"/>
                </a:lnTo>
                <a:lnTo>
                  <a:pt x="295475" y="52968"/>
                </a:lnTo>
                <a:lnTo>
                  <a:pt x="295475" y="52968"/>
                </a:lnTo>
                <a:cubicBezTo>
                  <a:pt x="302755" y="49763"/>
                  <a:pt x="310953" y="49517"/>
                  <a:pt x="318374" y="52229"/>
                </a:cubicBezTo>
                <a:lnTo>
                  <a:pt x="320212" y="52968"/>
                </a:lnTo>
                <a:lnTo>
                  <a:pt x="461176" y="125030"/>
                </a:lnTo>
                <a:cubicBezTo>
                  <a:pt x="469089" y="128504"/>
                  <a:pt x="474437" y="136045"/>
                  <a:pt x="475214" y="144625"/>
                </a:cubicBezTo>
                <a:lnTo>
                  <a:pt x="475308" y="146354"/>
                </a:lnTo>
                <a:lnTo>
                  <a:pt x="475481" y="261590"/>
                </a:lnTo>
                <a:lnTo>
                  <a:pt x="475481" y="261590"/>
                </a:lnTo>
                <a:lnTo>
                  <a:pt x="475344" y="328972"/>
                </a:lnTo>
                <a:lnTo>
                  <a:pt x="475344" y="328972"/>
                </a:lnTo>
                <a:lnTo>
                  <a:pt x="475308" y="329491"/>
                </a:lnTo>
                <a:lnTo>
                  <a:pt x="475308" y="329491"/>
                </a:lnTo>
                <a:cubicBezTo>
                  <a:pt x="414923" y="299528"/>
                  <a:pt x="341869" y="323320"/>
                  <a:pt x="310241" y="383249"/>
                </a:cubicBezTo>
                <a:cubicBezTo>
                  <a:pt x="290826" y="423564"/>
                  <a:pt x="293121" y="470998"/>
                  <a:pt x="316142" y="509148"/>
                </a:cubicBezTo>
                <a:lnTo>
                  <a:pt x="317954" y="512064"/>
                </a:lnTo>
                <a:lnTo>
                  <a:pt x="11113" y="512064"/>
                </a:lnTo>
                <a:cubicBezTo>
                  <a:pt x="4540" y="512064"/>
                  <a:pt x="1051" y="508776"/>
                  <a:pt x="587" y="505539"/>
                </a:cubicBezTo>
                <a:lnTo>
                  <a:pt x="533" y="504794"/>
                </a:lnTo>
                <a:lnTo>
                  <a:pt x="0" y="452623"/>
                </a:lnTo>
                <a:cubicBezTo>
                  <a:pt x="640" y="447723"/>
                  <a:pt x="4748" y="444111"/>
                  <a:pt x="9543" y="444034"/>
                </a:cubicBezTo>
                <a:lnTo>
                  <a:pt x="10580" y="444073"/>
                </a:lnTo>
                <a:lnTo>
                  <a:pt x="38818" y="444073"/>
                </a:lnTo>
                <a:lnTo>
                  <a:pt x="38818" y="119680"/>
                </a:lnTo>
                <a:cubicBezTo>
                  <a:pt x="38990" y="110854"/>
                  <a:pt x="43834" y="102848"/>
                  <a:pt x="51422" y="98635"/>
                </a:cubicBezTo>
                <a:lnTo>
                  <a:pt x="52976" y="97844"/>
                </a:lnTo>
                <a:lnTo>
                  <a:pt x="214261" y="2819"/>
                </a:lnTo>
                <a:close/>
                <a:moveTo>
                  <a:pt x="446372" y="380312"/>
                </a:moveTo>
                <a:cubicBezTo>
                  <a:pt x="429724" y="371213"/>
                  <a:pt x="409379" y="371213"/>
                  <a:pt x="392731" y="380312"/>
                </a:cubicBezTo>
                <a:cubicBezTo>
                  <a:pt x="376239" y="389268"/>
                  <a:pt x="365986" y="406125"/>
                  <a:pt x="365885" y="424448"/>
                </a:cubicBezTo>
                <a:cubicBezTo>
                  <a:pt x="365878" y="438026"/>
                  <a:pt x="371535" y="451029"/>
                  <a:pt x="381570" y="460503"/>
                </a:cubicBezTo>
                <a:cubicBezTo>
                  <a:pt x="402043" y="479943"/>
                  <a:pt x="434456" y="480483"/>
                  <a:pt x="455593" y="462123"/>
                </a:cubicBezTo>
                <a:lnTo>
                  <a:pt x="457377" y="460503"/>
                </a:lnTo>
                <a:lnTo>
                  <a:pt x="457481" y="460503"/>
                </a:lnTo>
                <a:cubicBezTo>
                  <a:pt x="469275" y="449382"/>
                  <a:pt x="474937" y="433504"/>
                  <a:pt x="472748" y="417698"/>
                </a:cubicBezTo>
                <a:cubicBezTo>
                  <a:pt x="470558" y="401891"/>
                  <a:pt x="460774" y="388023"/>
                  <a:pt x="446372" y="380312"/>
                </a:cubicBezTo>
                <a:close/>
                <a:moveTo>
                  <a:pt x="165929" y="353631"/>
                </a:moveTo>
                <a:lnTo>
                  <a:pt x="125335" y="353631"/>
                </a:lnTo>
                <a:cubicBezTo>
                  <a:pt x="123397" y="353603"/>
                  <a:pt x="121527" y="354354"/>
                  <a:pt x="120138" y="355718"/>
                </a:cubicBezTo>
                <a:cubicBezTo>
                  <a:pt x="119026" y="356808"/>
                  <a:pt x="118295" y="358220"/>
                  <a:pt x="118033" y="359742"/>
                </a:cubicBezTo>
                <a:lnTo>
                  <a:pt x="117926" y="360901"/>
                </a:lnTo>
                <a:lnTo>
                  <a:pt x="117926" y="394615"/>
                </a:lnTo>
                <a:cubicBezTo>
                  <a:pt x="117953" y="396571"/>
                  <a:pt x="118748" y="398435"/>
                  <a:pt x="120138" y="399799"/>
                </a:cubicBezTo>
                <a:cubicBezTo>
                  <a:pt x="121249" y="400890"/>
                  <a:pt x="122668" y="401588"/>
                  <a:pt x="124183" y="401810"/>
                </a:cubicBezTo>
                <a:lnTo>
                  <a:pt x="125335" y="401886"/>
                </a:lnTo>
                <a:lnTo>
                  <a:pt x="165066" y="401886"/>
                </a:lnTo>
                <a:cubicBezTo>
                  <a:pt x="168786" y="401925"/>
                  <a:pt x="171892" y="399162"/>
                  <a:pt x="172402" y="395538"/>
                </a:cubicBezTo>
                <a:lnTo>
                  <a:pt x="172475" y="394615"/>
                </a:lnTo>
                <a:lnTo>
                  <a:pt x="173337" y="360620"/>
                </a:lnTo>
                <a:cubicBezTo>
                  <a:pt x="173198" y="356966"/>
                  <a:pt x="170409" y="354041"/>
                  <a:pt x="166902" y="353668"/>
                </a:cubicBezTo>
                <a:lnTo>
                  <a:pt x="165929" y="353631"/>
                </a:lnTo>
                <a:close/>
                <a:moveTo>
                  <a:pt x="165929" y="251183"/>
                </a:moveTo>
                <a:lnTo>
                  <a:pt x="125335" y="251183"/>
                </a:lnTo>
                <a:cubicBezTo>
                  <a:pt x="123397" y="251156"/>
                  <a:pt x="121527" y="251906"/>
                  <a:pt x="120138" y="253270"/>
                </a:cubicBezTo>
                <a:cubicBezTo>
                  <a:pt x="119027" y="254361"/>
                  <a:pt x="118295" y="255772"/>
                  <a:pt x="118033" y="257294"/>
                </a:cubicBezTo>
                <a:lnTo>
                  <a:pt x="117926" y="258453"/>
                </a:lnTo>
                <a:lnTo>
                  <a:pt x="117926" y="292756"/>
                </a:lnTo>
                <a:cubicBezTo>
                  <a:pt x="117953" y="294711"/>
                  <a:pt x="118748" y="296576"/>
                  <a:pt x="120138" y="297940"/>
                </a:cubicBezTo>
                <a:cubicBezTo>
                  <a:pt x="121249" y="299031"/>
                  <a:pt x="122668" y="299729"/>
                  <a:pt x="124183" y="299951"/>
                </a:cubicBezTo>
                <a:lnTo>
                  <a:pt x="125335" y="300027"/>
                </a:lnTo>
                <a:lnTo>
                  <a:pt x="165066" y="300027"/>
                </a:lnTo>
                <a:cubicBezTo>
                  <a:pt x="168786" y="300066"/>
                  <a:pt x="171892" y="297303"/>
                  <a:pt x="172402" y="293679"/>
                </a:cubicBezTo>
                <a:lnTo>
                  <a:pt x="172475" y="292757"/>
                </a:lnTo>
                <a:lnTo>
                  <a:pt x="173337" y="258171"/>
                </a:lnTo>
                <a:cubicBezTo>
                  <a:pt x="173198" y="254518"/>
                  <a:pt x="170409" y="251594"/>
                  <a:pt x="166902" y="251220"/>
                </a:cubicBezTo>
                <a:lnTo>
                  <a:pt x="165929" y="251183"/>
                </a:lnTo>
                <a:close/>
                <a:moveTo>
                  <a:pt x="397341" y="251285"/>
                </a:moveTo>
                <a:lnTo>
                  <a:pt x="356747" y="251285"/>
                </a:lnTo>
                <a:cubicBezTo>
                  <a:pt x="354809" y="251258"/>
                  <a:pt x="352939" y="252008"/>
                  <a:pt x="351550" y="253372"/>
                </a:cubicBezTo>
                <a:cubicBezTo>
                  <a:pt x="350439" y="254463"/>
                  <a:pt x="349707" y="255874"/>
                  <a:pt x="349445" y="257396"/>
                </a:cubicBezTo>
                <a:lnTo>
                  <a:pt x="349338" y="258555"/>
                </a:lnTo>
                <a:lnTo>
                  <a:pt x="349338" y="292500"/>
                </a:lnTo>
                <a:cubicBezTo>
                  <a:pt x="349365" y="294456"/>
                  <a:pt x="350161" y="296320"/>
                  <a:pt x="351550" y="297684"/>
                </a:cubicBezTo>
                <a:cubicBezTo>
                  <a:pt x="352662" y="298774"/>
                  <a:pt x="354081" y="299473"/>
                  <a:pt x="355596" y="299695"/>
                </a:cubicBezTo>
                <a:lnTo>
                  <a:pt x="356747" y="299770"/>
                </a:lnTo>
                <a:lnTo>
                  <a:pt x="397341" y="299770"/>
                </a:lnTo>
                <a:cubicBezTo>
                  <a:pt x="399279" y="299798"/>
                  <a:pt x="401149" y="299047"/>
                  <a:pt x="402538" y="297684"/>
                </a:cubicBezTo>
                <a:cubicBezTo>
                  <a:pt x="403649" y="296593"/>
                  <a:pt x="404381" y="295181"/>
                  <a:pt x="404643" y="293659"/>
                </a:cubicBezTo>
                <a:lnTo>
                  <a:pt x="404750" y="292500"/>
                </a:lnTo>
                <a:lnTo>
                  <a:pt x="404750" y="258556"/>
                </a:lnTo>
                <a:cubicBezTo>
                  <a:pt x="404686" y="254802"/>
                  <a:pt x="401861" y="251746"/>
                  <a:pt x="398257" y="251333"/>
                </a:cubicBezTo>
                <a:lnTo>
                  <a:pt x="397341" y="251285"/>
                </a:lnTo>
                <a:close/>
                <a:moveTo>
                  <a:pt x="165929" y="149426"/>
                </a:moveTo>
                <a:lnTo>
                  <a:pt x="125335" y="149426"/>
                </a:lnTo>
                <a:cubicBezTo>
                  <a:pt x="123397" y="149399"/>
                  <a:pt x="121527" y="150149"/>
                  <a:pt x="120138" y="151513"/>
                </a:cubicBezTo>
                <a:cubicBezTo>
                  <a:pt x="119026" y="152604"/>
                  <a:pt x="118295" y="154015"/>
                  <a:pt x="118033" y="155537"/>
                </a:cubicBezTo>
                <a:lnTo>
                  <a:pt x="117926" y="156697"/>
                </a:lnTo>
                <a:lnTo>
                  <a:pt x="117926" y="191281"/>
                </a:lnTo>
                <a:cubicBezTo>
                  <a:pt x="117953" y="193236"/>
                  <a:pt x="118748" y="195101"/>
                  <a:pt x="120138" y="196465"/>
                </a:cubicBezTo>
                <a:cubicBezTo>
                  <a:pt x="121249" y="197555"/>
                  <a:pt x="122668" y="198254"/>
                  <a:pt x="124183" y="198476"/>
                </a:cubicBezTo>
                <a:lnTo>
                  <a:pt x="125335" y="198552"/>
                </a:lnTo>
                <a:lnTo>
                  <a:pt x="165066" y="198552"/>
                </a:lnTo>
                <a:cubicBezTo>
                  <a:pt x="168786" y="198591"/>
                  <a:pt x="171892" y="195827"/>
                  <a:pt x="172402" y="192204"/>
                </a:cubicBezTo>
                <a:lnTo>
                  <a:pt x="172475" y="191281"/>
                </a:lnTo>
                <a:lnTo>
                  <a:pt x="173337" y="156415"/>
                </a:lnTo>
                <a:cubicBezTo>
                  <a:pt x="173198" y="152762"/>
                  <a:pt x="170409" y="149837"/>
                  <a:pt x="166902" y="149463"/>
                </a:cubicBezTo>
                <a:lnTo>
                  <a:pt x="165929" y="149426"/>
                </a:lnTo>
                <a:close/>
                <a:moveTo>
                  <a:pt x="397341" y="149426"/>
                </a:moveTo>
                <a:lnTo>
                  <a:pt x="356747" y="149426"/>
                </a:lnTo>
                <a:cubicBezTo>
                  <a:pt x="354809" y="149399"/>
                  <a:pt x="352939" y="150149"/>
                  <a:pt x="351550" y="151513"/>
                </a:cubicBezTo>
                <a:cubicBezTo>
                  <a:pt x="350438" y="152604"/>
                  <a:pt x="349707" y="154015"/>
                  <a:pt x="349445" y="155537"/>
                </a:cubicBezTo>
                <a:lnTo>
                  <a:pt x="349338" y="156697"/>
                </a:lnTo>
                <a:lnTo>
                  <a:pt x="349338" y="191025"/>
                </a:lnTo>
                <a:cubicBezTo>
                  <a:pt x="349365" y="192980"/>
                  <a:pt x="350161" y="194845"/>
                  <a:pt x="351550" y="196209"/>
                </a:cubicBezTo>
                <a:cubicBezTo>
                  <a:pt x="352662" y="197299"/>
                  <a:pt x="354081" y="197998"/>
                  <a:pt x="355596" y="198220"/>
                </a:cubicBezTo>
                <a:lnTo>
                  <a:pt x="356747" y="198295"/>
                </a:lnTo>
                <a:lnTo>
                  <a:pt x="397341" y="198295"/>
                </a:lnTo>
                <a:cubicBezTo>
                  <a:pt x="399279" y="198323"/>
                  <a:pt x="401149" y="197572"/>
                  <a:pt x="402538" y="196208"/>
                </a:cubicBezTo>
                <a:cubicBezTo>
                  <a:pt x="403650" y="195118"/>
                  <a:pt x="404381" y="193706"/>
                  <a:pt x="404643" y="192184"/>
                </a:cubicBezTo>
                <a:lnTo>
                  <a:pt x="404750" y="191025"/>
                </a:lnTo>
                <a:lnTo>
                  <a:pt x="404750" y="156697"/>
                </a:lnTo>
                <a:cubicBezTo>
                  <a:pt x="404686" y="152943"/>
                  <a:pt x="401861" y="149887"/>
                  <a:pt x="398257" y="149473"/>
                </a:cubicBezTo>
                <a:lnTo>
                  <a:pt x="397341" y="149426"/>
                </a:lnTo>
                <a:close/>
              </a:path>
            </a:pathLst>
          </a:custGeom>
          <a:solidFill>
            <a:srgbClr val="0D8CFF"/>
          </a:solidFill>
        </p:spPr>
      </p:sp>
      <p:sp>
        <p:nvSpPr>
          <p:cNvPr id="23" name="Text 19"/>
          <p:cNvSpPr/>
          <p:nvPr>
            <p:custDataLst>
              <p:tags r:id="rId21"/>
            </p:custDataLst>
          </p:nvPr>
        </p:nvSpPr>
        <p:spPr>
          <a:xfrm>
            <a:off x="5853684" y="2942336"/>
            <a:ext cx="2971800" cy="321945"/>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rPr>
              <a:t>行业结构</a:t>
            </a:r>
            <a:endParaRPr lang="en-US" sz="1500" b="1" dirty="0">
              <a:solidFill>
                <a:srgbClr val="000000"/>
              </a:solidFill>
              <a:latin typeface="微软雅黑" panose="020B0503020204020204" pitchFamily="34" charset="-122"/>
              <a:ea typeface="微软雅黑" panose="020B0503020204020204" pitchFamily="34" charset="-122"/>
              <a:cs typeface="SourceHanSansCN-Bold, SourceHanSansCN" pitchFamily="34" charset="-120"/>
            </a:endParaRPr>
          </a:p>
        </p:txBody>
      </p:sp>
      <p:sp>
        <p:nvSpPr>
          <p:cNvPr id="24" name="Text 20"/>
          <p:cNvSpPr/>
          <p:nvPr>
            <p:custDataLst>
              <p:tags r:id="rId22"/>
            </p:custDataLst>
          </p:nvPr>
        </p:nvSpPr>
        <p:spPr>
          <a:xfrm>
            <a:off x="5844540" y="3229610"/>
            <a:ext cx="2971800" cy="147637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该行业呈现出高度集中的特点，前五大企业控制了超过70%的市场。供需关系上，需求主要由大型企业和政府机构驱动，供给则受限于技术开发和维护成本。行业主要驱动因素为技术创新和数字化转型需求，抑制因素则包括高昂的转换成本和数据隐私问题。</a:t>
            </a:r>
            <a:endPar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政策支持</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custDataLst>
              <p:tags r:id="rId3"/>
            </p:custDataLst>
          </p:nvPr>
        </p:nvSpPr>
        <p:spPr>
          <a:xfrm>
            <a:off x="749808" y="2642616"/>
            <a:ext cx="7571232" cy="91440"/>
          </a:xfrm>
          <a:custGeom>
            <a:avLst/>
            <a:gdLst/>
            <a:ahLst/>
            <a:cxnLst/>
            <a:rect l="l" t="t" r="r" b="b"/>
            <a:pathLst>
              <a:path w="7571232" h="91440">
                <a:moveTo>
                  <a:pt x="7525530" y="0"/>
                </a:moveTo>
                <a:cubicBezTo>
                  <a:pt x="7550777" y="0"/>
                  <a:pt x="7571232" y="20483"/>
                  <a:pt x="7571232" y="45729"/>
                </a:cubicBezTo>
                <a:cubicBezTo>
                  <a:pt x="7571232" y="70976"/>
                  <a:pt x="7550759" y="91440"/>
                  <a:pt x="7525503" y="91440"/>
                </a:cubicBezTo>
                <a:cubicBezTo>
                  <a:pt x="7503388" y="91432"/>
                  <a:pt x="7484942" y="75722"/>
                  <a:pt x="7480707" y="54855"/>
                </a:cubicBezTo>
                <a:lnTo>
                  <a:pt x="90875" y="52941"/>
                </a:lnTo>
                <a:cubicBezTo>
                  <a:pt x="87418" y="74765"/>
                  <a:pt x="68507" y="91448"/>
                  <a:pt x="45711" y="91440"/>
                </a:cubicBezTo>
                <a:cubicBezTo>
                  <a:pt x="20464" y="91440"/>
                  <a:pt x="0" y="70967"/>
                  <a:pt x="0" y="45711"/>
                </a:cubicBezTo>
                <a:cubicBezTo>
                  <a:pt x="0" y="20464"/>
                  <a:pt x="20483" y="0"/>
                  <a:pt x="45729" y="0"/>
                </a:cubicBezTo>
                <a:cubicBezTo>
                  <a:pt x="67851" y="8"/>
                  <a:pt x="86297" y="15717"/>
                  <a:pt x="90528" y="36588"/>
                </a:cubicBezTo>
                <a:lnTo>
                  <a:pt x="7480362" y="38487"/>
                </a:lnTo>
                <a:cubicBezTo>
                  <a:pt x="7483832" y="16665"/>
                  <a:pt x="7502733" y="-8"/>
                  <a:pt x="7525530" y="0"/>
                </a:cubicBezTo>
                <a:close/>
              </a:path>
            </a:pathLst>
          </a:custGeom>
          <a:solidFill>
            <a:srgbClr val="1E83DF"/>
          </a:solidFill>
        </p:spPr>
      </p:sp>
      <p:sp>
        <p:nvSpPr>
          <p:cNvPr id="6" name="Shape 2"/>
          <p:cNvSpPr/>
          <p:nvPr>
            <p:custDataLst>
              <p:tags r:id="rId4"/>
            </p:custDataLst>
          </p:nvPr>
        </p:nvSpPr>
        <p:spPr>
          <a:xfrm>
            <a:off x="1645920" y="2057400"/>
            <a:ext cx="54864" cy="658368"/>
          </a:xfrm>
          <a:custGeom>
            <a:avLst/>
            <a:gdLst/>
            <a:ahLst/>
            <a:cxnLst/>
            <a:rect l="l" t="t" r="r" b="b"/>
            <a:pathLst>
              <a:path w="54864" h="658368">
                <a:moveTo>
                  <a:pt x="32004" y="0"/>
                </a:moveTo>
                <a:lnTo>
                  <a:pt x="32010" y="603883"/>
                </a:lnTo>
                <a:cubicBezTo>
                  <a:pt x="45011" y="606065"/>
                  <a:pt x="54897" y="617392"/>
                  <a:pt x="54864" y="631009"/>
                </a:cubicBezTo>
                <a:cubicBezTo>
                  <a:pt x="54818" y="646161"/>
                  <a:pt x="42501" y="658404"/>
                  <a:pt x="27350" y="658368"/>
                </a:cubicBezTo>
                <a:cubicBezTo>
                  <a:pt x="12198" y="658322"/>
                  <a:pt x="-45" y="646005"/>
                  <a:pt x="0" y="630863"/>
                </a:cubicBezTo>
                <a:cubicBezTo>
                  <a:pt x="33" y="617294"/>
                  <a:pt x="9915" y="606049"/>
                  <a:pt x="22862" y="603881"/>
                </a:cubicBezTo>
                <a:lnTo>
                  <a:pt x="22860" y="0"/>
                </a:lnTo>
                <a:lnTo>
                  <a:pt x="32004" y="0"/>
                </a:lnTo>
                <a:close/>
              </a:path>
            </a:pathLst>
          </a:custGeom>
          <a:solidFill>
            <a:srgbClr val="1E83DF"/>
          </a:solidFill>
        </p:spPr>
      </p:sp>
      <p:sp>
        <p:nvSpPr>
          <p:cNvPr id="7" name="Shape 3"/>
          <p:cNvSpPr/>
          <p:nvPr>
            <p:custDataLst>
              <p:tags r:id="rId5"/>
            </p:custDataLst>
          </p:nvPr>
        </p:nvSpPr>
        <p:spPr>
          <a:xfrm>
            <a:off x="4544568" y="2057400"/>
            <a:ext cx="54864" cy="658368"/>
          </a:xfrm>
          <a:custGeom>
            <a:avLst/>
            <a:gdLst/>
            <a:ahLst/>
            <a:cxnLst/>
            <a:rect l="l" t="t" r="r" b="b"/>
            <a:pathLst>
              <a:path w="54864" h="658368">
                <a:moveTo>
                  <a:pt x="32004" y="0"/>
                </a:moveTo>
                <a:lnTo>
                  <a:pt x="32010" y="603883"/>
                </a:lnTo>
                <a:cubicBezTo>
                  <a:pt x="45011" y="606065"/>
                  <a:pt x="54897" y="617392"/>
                  <a:pt x="54864" y="631009"/>
                </a:cubicBezTo>
                <a:cubicBezTo>
                  <a:pt x="54818" y="646161"/>
                  <a:pt x="42501" y="658404"/>
                  <a:pt x="27350" y="658368"/>
                </a:cubicBezTo>
                <a:cubicBezTo>
                  <a:pt x="12198" y="658322"/>
                  <a:pt x="-45" y="646005"/>
                  <a:pt x="0" y="630863"/>
                </a:cubicBezTo>
                <a:cubicBezTo>
                  <a:pt x="33" y="617294"/>
                  <a:pt x="9915" y="606049"/>
                  <a:pt x="22862" y="603881"/>
                </a:cubicBezTo>
                <a:lnTo>
                  <a:pt x="22860" y="0"/>
                </a:lnTo>
                <a:lnTo>
                  <a:pt x="32004" y="0"/>
                </a:lnTo>
                <a:close/>
              </a:path>
            </a:pathLst>
          </a:custGeom>
          <a:solidFill>
            <a:srgbClr val="1E83DF"/>
          </a:solidFill>
        </p:spPr>
      </p:sp>
      <p:sp>
        <p:nvSpPr>
          <p:cNvPr id="8" name="Shape 4"/>
          <p:cNvSpPr/>
          <p:nvPr>
            <p:custDataLst>
              <p:tags r:id="rId6"/>
            </p:custDataLst>
          </p:nvPr>
        </p:nvSpPr>
        <p:spPr>
          <a:xfrm>
            <a:off x="7434072" y="2057400"/>
            <a:ext cx="54864" cy="658368"/>
          </a:xfrm>
          <a:custGeom>
            <a:avLst/>
            <a:gdLst/>
            <a:ahLst/>
            <a:cxnLst/>
            <a:rect l="l" t="t" r="r" b="b"/>
            <a:pathLst>
              <a:path w="54864" h="658368">
                <a:moveTo>
                  <a:pt x="32004" y="0"/>
                </a:moveTo>
                <a:lnTo>
                  <a:pt x="32010" y="603883"/>
                </a:lnTo>
                <a:cubicBezTo>
                  <a:pt x="45011" y="606065"/>
                  <a:pt x="54897" y="617392"/>
                  <a:pt x="54864" y="631009"/>
                </a:cubicBezTo>
                <a:cubicBezTo>
                  <a:pt x="54818" y="646161"/>
                  <a:pt x="42501" y="658404"/>
                  <a:pt x="27350" y="658368"/>
                </a:cubicBezTo>
                <a:cubicBezTo>
                  <a:pt x="12198" y="658322"/>
                  <a:pt x="-45" y="646005"/>
                  <a:pt x="0" y="630863"/>
                </a:cubicBezTo>
                <a:cubicBezTo>
                  <a:pt x="33" y="617294"/>
                  <a:pt x="9915" y="606049"/>
                  <a:pt x="22862" y="603881"/>
                </a:cubicBezTo>
                <a:lnTo>
                  <a:pt x="22860" y="0"/>
                </a:lnTo>
                <a:lnTo>
                  <a:pt x="32004" y="0"/>
                </a:lnTo>
                <a:close/>
              </a:path>
            </a:pathLst>
          </a:custGeom>
          <a:solidFill>
            <a:srgbClr val="1E83DF"/>
          </a:solidFill>
        </p:spPr>
      </p:sp>
      <p:sp>
        <p:nvSpPr>
          <p:cNvPr id="9" name="Shape 5"/>
          <p:cNvSpPr/>
          <p:nvPr>
            <p:custDataLst>
              <p:tags r:id="rId7"/>
            </p:custDataLst>
          </p:nvPr>
        </p:nvSpPr>
        <p:spPr>
          <a:xfrm>
            <a:off x="3099816" y="2651760"/>
            <a:ext cx="54864" cy="658368"/>
          </a:xfrm>
          <a:custGeom>
            <a:avLst/>
            <a:gdLst/>
            <a:ahLst/>
            <a:cxnLst/>
            <a:rect l="l" t="t" r="r" b="b"/>
            <a:pathLst>
              <a:path w="54864" h="658368">
                <a:moveTo>
                  <a:pt x="32004" y="658368"/>
                </a:moveTo>
                <a:lnTo>
                  <a:pt x="32011" y="54485"/>
                </a:lnTo>
                <a:cubicBezTo>
                  <a:pt x="45011" y="52303"/>
                  <a:pt x="54897" y="40976"/>
                  <a:pt x="54864" y="27359"/>
                </a:cubicBezTo>
                <a:cubicBezTo>
                  <a:pt x="54818" y="12207"/>
                  <a:pt x="42502" y="-36"/>
                  <a:pt x="27350" y="0"/>
                </a:cubicBezTo>
                <a:cubicBezTo>
                  <a:pt x="12198" y="46"/>
                  <a:pt x="-45" y="12363"/>
                  <a:pt x="0" y="27505"/>
                </a:cubicBezTo>
                <a:cubicBezTo>
                  <a:pt x="33" y="41075"/>
                  <a:pt x="9915" y="52319"/>
                  <a:pt x="22862" y="54487"/>
                </a:cubicBezTo>
                <a:lnTo>
                  <a:pt x="22860" y="658368"/>
                </a:lnTo>
                <a:lnTo>
                  <a:pt x="32004" y="658368"/>
                </a:lnTo>
                <a:close/>
              </a:path>
            </a:pathLst>
          </a:custGeom>
          <a:solidFill>
            <a:srgbClr val="1E83DF"/>
          </a:solidFill>
        </p:spPr>
      </p:sp>
      <p:sp>
        <p:nvSpPr>
          <p:cNvPr id="10" name="Shape 6"/>
          <p:cNvSpPr/>
          <p:nvPr>
            <p:custDataLst>
              <p:tags r:id="rId8"/>
            </p:custDataLst>
          </p:nvPr>
        </p:nvSpPr>
        <p:spPr>
          <a:xfrm>
            <a:off x="5989320" y="2651760"/>
            <a:ext cx="54864" cy="658368"/>
          </a:xfrm>
          <a:custGeom>
            <a:avLst/>
            <a:gdLst/>
            <a:ahLst/>
            <a:cxnLst/>
            <a:rect l="l" t="t" r="r" b="b"/>
            <a:pathLst>
              <a:path w="54864" h="658368">
                <a:moveTo>
                  <a:pt x="32004" y="658368"/>
                </a:moveTo>
                <a:lnTo>
                  <a:pt x="32011" y="54485"/>
                </a:lnTo>
                <a:cubicBezTo>
                  <a:pt x="45011" y="52303"/>
                  <a:pt x="54897" y="40976"/>
                  <a:pt x="54864" y="27359"/>
                </a:cubicBezTo>
                <a:cubicBezTo>
                  <a:pt x="54818" y="12207"/>
                  <a:pt x="42502" y="-36"/>
                  <a:pt x="27350" y="0"/>
                </a:cubicBezTo>
                <a:cubicBezTo>
                  <a:pt x="12198" y="46"/>
                  <a:pt x="-45" y="12363"/>
                  <a:pt x="0" y="27505"/>
                </a:cubicBezTo>
                <a:cubicBezTo>
                  <a:pt x="33" y="41075"/>
                  <a:pt x="9915" y="52319"/>
                  <a:pt x="22862" y="54487"/>
                </a:cubicBezTo>
                <a:lnTo>
                  <a:pt x="22860" y="658368"/>
                </a:lnTo>
                <a:lnTo>
                  <a:pt x="32004" y="658368"/>
                </a:lnTo>
                <a:close/>
              </a:path>
            </a:pathLst>
          </a:custGeom>
          <a:solidFill>
            <a:srgbClr val="1E83DF"/>
          </a:solidFill>
        </p:spPr>
      </p:sp>
      <p:sp>
        <p:nvSpPr>
          <p:cNvPr id="11" name="Shape 7"/>
          <p:cNvSpPr/>
          <p:nvPr>
            <p:custDataLst>
              <p:tags r:id="rId9"/>
            </p:custDataLst>
          </p:nvPr>
        </p:nvSpPr>
        <p:spPr>
          <a:xfrm>
            <a:off x="1408176" y="1527048"/>
            <a:ext cx="530352" cy="530352"/>
          </a:xfrm>
          <a:custGeom>
            <a:avLst/>
            <a:gdLst/>
            <a:ahLst/>
            <a:cxnLst/>
            <a:rect l="l" t="t" r="r" b="b"/>
            <a:pathLst>
              <a:path w="530352" h="530352">
                <a:moveTo>
                  <a:pt x="530348" y="0"/>
                </a:moveTo>
                <a:lnTo>
                  <a:pt x="530348" y="442929"/>
                </a:lnTo>
                <a:cubicBezTo>
                  <a:pt x="530833" y="491165"/>
                  <a:pt x="491261" y="530738"/>
                  <a:pt x="442928" y="530349"/>
                </a:cubicBezTo>
                <a:lnTo>
                  <a:pt x="0" y="530349"/>
                </a:lnTo>
                <a:lnTo>
                  <a:pt x="0" y="88586"/>
                </a:lnTo>
                <a:cubicBezTo>
                  <a:pt x="544" y="40009"/>
                  <a:pt x="40116" y="437"/>
                  <a:pt x="88586" y="0"/>
                </a:cubicBezTo>
                <a:lnTo>
                  <a:pt x="530348" y="0"/>
                </a:lnTo>
                <a:close/>
              </a:path>
            </a:pathLst>
          </a:custGeom>
          <a:solidFill>
            <a:srgbClr val="1E83DF"/>
          </a:solidFill>
        </p:spPr>
      </p:sp>
      <p:sp>
        <p:nvSpPr>
          <p:cNvPr id="12" name="Shape 8"/>
          <p:cNvSpPr/>
          <p:nvPr>
            <p:custDataLst>
              <p:tags r:id="rId10"/>
            </p:custDataLst>
          </p:nvPr>
        </p:nvSpPr>
        <p:spPr>
          <a:xfrm>
            <a:off x="2862072" y="3310128"/>
            <a:ext cx="530352" cy="530352"/>
          </a:xfrm>
          <a:custGeom>
            <a:avLst/>
            <a:gdLst/>
            <a:ahLst/>
            <a:cxnLst/>
            <a:rect l="l" t="t" r="r" b="b"/>
            <a:pathLst>
              <a:path w="530352" h="530352">
                <a:moveTo>
                  <a:pt x="530348" y="0"/>
                </a:moveTo>
                <a:lnTo>
                  <a:pt x="530348" y="442929"/>
                </a:lnTo>
                <a:cubicBezTo>
                  <a:pt x="530833" y="491165"/>
                  <a:pt x="491261" y="530738"/>
                  <a:pt x="442928" y="530349"/>
                </a:cubicBezTo>
                <a:lnTo>
                  <a:pt x="0" y="530349"/>
                </a:lnTo>
                <a:lnTo>
                  <a:pt x="0" y="88586"/>
                </a:lnTo>
                <a:cubicBezTo>
                  <a:pt x="544" y="40009"/>
                  <a:pt x="40116" y="437"/>
                  <a:pt x="88586" y="0"/>
                </a:cubicBezTo>
                <a:lnTo>
                  <a:pt x="530348" y="0"/>
                </a:lnTo>
                <a:close/>
              </a:path>
            </a:pathLst>
          </a:custGeom>
          <a:solidFill>
            <a:srgbClr val="1E83DF"/>
          </a:solidFill>
        </p:spPr>
      </p:sp>
      <p:sp>
        <p:nvSpPr>
          <p:cNvPr id="13" name="Shape 9"/>
          <p:cNvSpPr/>
          <p:nvPr>
            <p:custDataLst>
              <p:tags r:id="rId11"/>
            </p:custDataLst>
          </p:nvPr>
        </p:nvSpPr>
        <p:spPr>
          <a:xfrm>
            <a:off x="4306824" y="1527048"/>
            <a:ext cx="530352" cy="530352"/>
          </a:xfrm>
          <a:custGeom>
            <a:avLst/>
            <a:gdLst/>
            <a:ahLst/>
            <a:cxnLst/>
            <a:rect l="l" t="t" r="r" b="b"/>
            <a:pathLst>
              <a:path w="530352" h="530352">
                <a:moveTo>
                  <a:pt x="530348" y="0"/>
                </a:moveTo>
                <a:lnTo>
                  <a:pt x="530348" y="442929"/>
                </a:lnTo>
                <a:cubicBezTo>
                  <a:pt x="530833" y="491165"/>
                  <a:pt x="491261" y="530738"/>
                  <a:pt x="442928" y="530349"/>
                </a:cubicBezTo>
                <a:lnTo>
                  <a:pt x="0" y="530349"/>
                </a:lnTo>
                <a:lnTo>
                  <a:pt x="0" y="88586"/>
                </a:lnTo>
                <a:cubicBezTo>
                  <a:pt x="544" y="40009"/>
                  <a:pt x="40116" y="437"/>
                  <a:pt x="88586" y="0"/>
                </a:cubicBezTo>
                <a:lnTo>
                  <a:pt x="530348" y="0"/>
                </a:lnTo>
                <a:close/>
              </a:path>
            </a:pathLst>
          </a:custGeom>
          <a:solidFill>
            <a:srgbClr val="1E83DF"/>
          </a:solidFill>
        </p:spPr>
      </p:sp>
      <p:sp>
        <p:nvSpPr>
          <p:cNvPr id="14" name="Shape 10"/>
          <p:cNvSpPr/>
          <p:nvPr>
            <p:custDataLst>
              <p:tags r:id="rId12"/>
            </p:custDataLst>
          </p:nvPr>
        </p:nvSpPr>
        <p:spPr>
          <a:xfrm>
            <a:off x="5751576" y="3310128"/>
            <a:ext cx="530352" cy="530352"/>
          </a:xfrm>
          <a:custGeom>
            <a:avLst/>
            <a:gdLst/>
            <a:ahLst/>
            <a:cxnLst/>
            <a:rect l="l" t="t" r="r" b="b"/>
            <a:pathLst>
              <a:path w="530352" h="530352">
                <a:moveTo>
                  <a:pt x="530348" y="0"/>
                </a:moveTo>
                <a:lnTo>
                  <a:pt x="530348" y="442929"/>
                </a:lnTo>
                <a:cubicBezTo>
                  <a:pt x="530833" y="491165"/>
                  <a:pt x="491261" y="530738"/>
                  <a:pt x="442928" y="530349"/>
                </a:cubicBezTo>
                <a:lnTo>
                  <a:pt x="0" y="530349"/>
                </a:lnTo>
                <a:lnTo>
                  <a:pt x="0" y="88586"/>
                </a:lnTo>
                <a:cubicBezTo>
                  <a:pt x="544" y="40009"/>
                  <a:pt x="40116" y="437"/>
                  <a:pt x="88586" y="0"/>
                </a:cubicBezTo>
                <a:lnTo>
                  <a:pt x="530348" y="0"/>
                </a:lnTo>
                <a:close/>
              </a:path>
            </a:pathLst>
          </a:custGeom>
          <a:solidFill>
            <a:srgbClr val="1E83DF"/>
          </a:solidFill>
        </p:spPr>
      </p:sp>
      <p:sp>
        <p:nvSpPr>
          <p:cNvPr id="15" name="Shape 11"/>
          <p:cNvSpPr/>
          <p:nvPr>
            <p:custDataLst>
              <p:tags r:id="rId13"/>
            </p:custDataLst>
          </p:nvPr>
        </p:nvSpPr>
        <p:spPr>
          <a:xfrm>
            <a:off x="7196328" y="1527048"/>
            <a:ext cx="530352" cy="530352"/>
          </a:xfrm>
          <a:custGeom>
            <a:avLst/>
            <a:gdLst/>
            <a:ahLst/>
            <a:cxnLst/>
            <a:rect l="l" t="t" r="r" b="b"/>
            <a:pathLst>
              <a:path w="530352" h="530352">
                <a:moveTo>
                  <a:pt x="530348" y="0"/>
                </a:moveTo>
                <a:lnTo>
                  <a:pt x="530348" y="442929"/>
                </a:lnTo>
                <a:cubicBezTo>
                  <a:pt x="530833" y="491165"/>
                  <a:pt x="491261" y="530738"/>
                  <a:pt x="442928" y="530349"/>
                </a:cubicBezTo>
                <a:lnTo>
                  <a:pt x="0" y="530349"/>
                </a:lnTo>
                <a:lnTo>
                  <a:pt x="0" y="88586"/>
                </a:lnTo>
                <a:cubicBezTo>
                  <a:pt x="544" y="40009"/>
                  <a:pt x="40116" y="437"/>
                  <a:pt x="88586" y="0"/>
                </a:cubicBezTo>
                <a:lnTo>
                  <a:pt x="530348" y="0"/>
                </a:lnTo>
                <a:close/>
              </a:path>
            </a:pathLst>
          </a:custGeom>
          <a:solidFill>
            <a:srgbClr val="1E83DF"/>
          </a:solidFill>
        </p:spPr>
      </p:sp>
      <p:sp>
        <p:nvSpPr>
          <p:cNvPr id="16" name="Text 12"/>
          <p:cNvSpPr/>
          <p:nvPr>
            <p:custDataLst>
              <p:tags r:id="rId14"/>
            </p:custDataLst>
          </p:nvPr>
        </p:nvSpPr>
        <p:spPr>
          <a:xfrm>
            <a:off x="1435608" y="1591056"/>
            <a:ext cx="576072" cy="402336"/>
          </a:xfrm>
          <a:prstGeom prst="rect">
            <a:avLst/>
          </a:prstGeom>
          <a:noFill/>
        </p:spPr>
        <p:txBody>
          <a:bodyPr wrap="square" rtlCol="0" anchor="t">
            <a:spAutoFit/>
          </a:bodyPr>
          <a:lstStyle/>
          <a:p>
            <a:pPr>
              <a:spcBef>
                <a:spcPts val="375"/>
              </a:spcBef>
            </a:pPr>
            <a:r>
              <a:rPr lang="en-US" sz="18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01</a:t>
            </a:r>
            <a:endParaRPr lang="en-US" sz="1500" dirty="0"/>
          </a:p>
        </p:txBody>
      </p:sp>
      <p:sp>
        <p:nvSpPr>
          <p:cNvPr id="17" name="Text 13"/>
          <p:cNvSpPr/>
          <p:nvPr>
            <p:custDataLst>
              <p:tags r:id="rId15"/>
            </p:custDataLst>
          </p:nvPr>
        </p:nvSpPr>
        <p:spPr>
          <a:xfrm>
            <a:off x="2889504" y="3374136"/>
            <a:ext cx="576072" cy="402336"/>
          </a:xfrm>
          <a:prstGeom prst="rect">
            <a:avLst/>
          </a:prstGeom>
          <a:noFill/>
        </p:spPr>
        <p:txBody>
          <a:bodyPr wrap="square" rtlCol="0" anchor="t">
            <a:spAutoFit/>
          </a:bodyPr>
          <a:lstStyle/>
          <a:p>
            <a:pPr>
              <a:spcBef>
                <a:spcPts val="375"/>
              </a:spcBef>
            </a:pPr>
            <a:r>
              <a:rPr lang="en-US" sz="18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02</a:t>
            </a:r>
            <a:endParaRPr lang="en-US" sz="1500" dirty="0"/>
          </a:p>
        </p:txBody>
      </p:sp>
      <p:sp>
        <p:nvSpPr>
          <p:cNvPr id="18" name="Text 14"/>
          <p:cNvSpPr/>
          <p:nvPr>
            <p:custDataLst>
              <p:tags r:id="rId16"/>
            </p:custDataLst>
          </p:nvPr>
        </p:nvSpPr>
        <p:spPr>
          <a:xfrm>
            <a:off x="4334256" y="1591056"/>
            <a:ext cx="576072" cy="402336"/>
          </a:xfrm>
          <a:prstGeom prst="rect">
            <a:avLst/>
          </a:prstGeom>
          <a:noFill/>
        </p:spPr>
        <p:txBody>
          <a:bodyPr wrap="square" rtlCol="0" anchor="t">
            <a:spAutoFit/>
          </a:bodyPr>
          <a:lstStyle/>
          <a:p>
            <a:pPr>
              <a:spcBef>
                <a:spcPts val="375"/>
              </a:spcBef>
            </a:pPr>
            <a:r>
              <a:rPr lang="en-US" sz="18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03</a:t>
            </a:r>
            <a:endParaRPr lang="en-US" sz="1500" dirty="0"/>
          </a:p>
        </p:txBody>
      </p:sp>
      <p:sp>
        <p:nvSpPr>
          <p:cNvPr id="19" name="Text 15"/>
          <p:cNvSpPr/>
          <p:nvPr>
            <p:custDataLst>
              <p:tags r:id="rId17"/>
            </p:custDataLst>
          </p:nvPr>
        </p:nvSpPr>
        <p:spPr>
          <a:xfrm>
            <a:off x="5779008" y="3374136"/>
            <a:ext cx="576072" cy="402336"/>
          </a:xfrm>
          <a:prstGeom prst="rect">
            <a:avLst/>
          </a:prstGeom>
          <a:noFill/>
        </p:spPr>
        <p:txBody>
          <a:bodyPr wrap="square" rtlCol="0" anchor="t">
            <a:spAutoFit/>
          </a:bodyPr>
          <a:lstStyle/>
          <a:p>
            <a:pPr>
              <a:spcBef>
                <a:spcPts val="375"/>
              </a:spcBef>
            </a:pPr>
            <a:r>
              <a:rPr lang="en-US" sz="18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04</a:t>
            </a:r>
            <a:endParaRPr lang="en-US" sz="1500" dirty="0"/>
          </a:p>
        </p:txBody>
      </p:sp>
      <p:sp>
        <p:nvSpPr>
          <p:cNvPr id="20" name="Text 16"/>
          <p:cNvSpPr/>
          <p:nvPr>
            <p:custDataLst>
              <p:tags r:id="rId18"/>
            </p:custDataLst>
          </p:nvPr>
        </p:nvSpPr>
        <p:spPr>
          <a:xfrm>
            <a:off x="7223760" y="1591056"/>
            <a:ext cx="576072" cy="402336"/>
          </a:xfrm>
          <a:prstGeom prst="rect">
            <a:avLst/>
          </a:prstGeom>
          <a:noFill/>
        </p:spPr>
        <p:txBody>
          <a:bodyPr wrap="square" rtlCol="0" anchor="t">
            <a:spAutoFit/>
          </a:bodyPr>
          <a:lstStyle/>
          <a:p>
            <a:pPr>
              <a:spcBef>
                <a:spcPts val="375"/>
              </a:spcBef>
            </a:pPr>
            <a:r>
              <a:rPr lang="en-US" sz="18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05</a:t>
            </a:r>
            <a:endParaRPr lang="en-US" sz="1500" dirty="0"/>
          </a:p>
        </p:txBody>
      </p:sp>
      <p:sp>
        <p:nvSpPr>
          <p:cNvPr id="21" name="Text 17"/>
          <p:cNvSpPr/>
          <p:nvPr>
            <p:custDataLst>
              <p:tags r:id="rId19"/>
            </p:custDataLst>
          </p:nvPr>
        </p:nvSpPr>
        <p:spPr>
          <a:xfrm>
            <a:off x="740664" y="2852928"/>
            <a:ext cx="2148840" cy="365760"/>
          </a:xfrm>
          <a:prstGeom prst="rect">
            <a:avLst/>
          </a:prstGeom>
          <a:noFill/>
        </p:spPr>
        <p:txBody>
          <a:bodyPr wrap="square" rtlCol="0" anchor="t">
            <a:spAutoFit/>
          </a:bodyPr>
          <a:lstStyle/>
          <a:p>
            <a:pPr algn="ct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政府资金扶持</a:t>
            </a:r>
            <a:endParaRPr lang="en-US" sz="1500" dirty="0"/>
          </a:p>
        </p:txBody>
      </p:sp>
      <p:sp>
        <p:nvSpPr>
          <p:cNvPr id="22" name="Text 18"/>
          <p:cNvSpPr/>
          <p:nvPr>
            <p:custDataLst>
              <p:tags r:id="rId20"/>
            </p:custDataLst>
          </p:nvPr>
        </p:nvSpPr>
        <p:spPr>
          <a:xfrm>
            <a:off x="566928" y="3090672"/>
            <a:ext cx="2322576" cy="1499902"/>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根据《国家中长期科学和技术发展规划纲要（2006-2020年）》，北京市政府设立了科技创新基金，为包括信息技术在内的高新技术企业提供研发资金支持，单个项目最高可获100万元资助。</a:t>
            </a:r>
            <a:endParaRPr lang="en-US" sz="1500" dirty="0"/>
          </a:p>
        </p:txBody>
      </p:sp>
      <p:sp>
        <p:nvSpPr>
          <p:cNvPr id="23" name="Text 19"/>
          <p:cNvSpPr/>
          <p:nvPr>
            <p:custDataLst>
              <p:tags r:id="rId21"/>
            </p:custDataLst>
          </p:nvPr>
        </p:nvSpPr>
        <p:spPr>
          <a:xfrm>
            <a:off x="2194560" y="993140"/>
            <a:ext cx="2148840" cy="365760"/>
          </a:xfrm>
          <a:prstGeom prst="rect">
            <a:avLst/>
          </a:prstGeom>
          <a:noFill/>
        </p:spPr>
        <p:txBody>
          <a:bodyPr wrap="square" rtlCol="0" anchor="t">
            <a:spAutoFit/>
          </a:bodyPr>
          <a:lstStyle/>
          <a:p>
            <a:pPr algn="ct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税收优惠</a:t>
            </a:r>
            <a:endParaRPr lang="en-US" sz="1500" dirty="0"/>
          </a:p>
        </p:txBody>
      </p:sp>
      <p:sp>
        <p:nvSpPr>
          <p:cNvPr id="24" name="Text 20"/>
          <p:cNvSpPr/>
          <p:nvPr>
            <p:custDataLst>
              <p:tags r:id="rId22"/>
            </p:custDataLst>
          </p:nvPr>
        </p:nvSpPr>
        <p:spPr>
          <a:xfrm>
            <a:off x="2020824" y="1244854"/>
            <a:ext cx="2322576" cy="1280446"/>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依据《关于促进软件和集成电路产业发展的若干政策》（国发[2011]4号），北京地区软件企业享受企业所得税“两免三减半”优惠政策，有效降低企业运营成本。</a:t>
            </a:r>
            <a:endParaRPr lang="en-US" sz="1500" dirty="0"/>
          </a:p>
        </p:txBody>
      </p:sp>
      <p:sp>
        <p:nvSpPr>
          <p:cNvPr id="25" name="Text 21"/>
          <p:cNvSpPr/>
          <p:nvPr>
            <p:custDataLst>
              <p:tags r:id="rId23"/>
            </p:custDataLst>
          </p:nvPr>
        </p:nvSpPr>
        <p:spPr>
          <a:xfrm>
            <a:off x="3639312" y="2852928"/>
            <a:ext cx="2148840" cy="365760"/>
          </a:xfrm>
          <a:prstGeom prst="rect">
            <a:avLst/>
          </a:prstGeom>
          <a:noFill/>
        </p:spPr>
        <p:txBody>
          <a:bodyPr wrap="square" rtlCol="0" anchor="t">
            <a:spAutoFit/>
          </a:bodyPr>
          <a:lstStyle/>
          <a:p>
            <a:pPr algn="ct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人才引进与培养</a:t>
            </a:r>
            <a:endParaRPr lang="en-US" sz="1500" dirty="0"/>
          </a:p>
        </p:txBody>
      </p:sp>
      <p:sp>
        <p:nvSpPr>
          <p:cNvPr id="26" name="Text 22"/>
          <p:cNvSpPr/>
          <p:nvPr>
            <p:custDataLst>
              <p:tags r:id="rId24"/>
            </p:custDataLst>
          </p:nvPr>
        </p:nvSpPr>
        <p:spPr>
          <a:xfrm>
            <a:off x="3465576" y="3090672"/>
            <a:ext cx="2322576" cy="1499902"/>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《北京市引进海外高层次人才实施办法》（京政发[2010]29号）及《北京市高技能人才培养计划》（京人社专技发[2011]178号）等政策，为企业提供了丰富的人才资源，优化了行业人才结构。</a:t>
            </a:r>
            <a:endParaRPr lang="en-US" sz="1500" dirty="0"/>
          </a:p>
        </p:txBody>
      </p:sp>
      <p:sp>
        <p:nvSpPr>
          <p:cNvPr id="27" name="Text 23"/>
          <p:cNvSpPr/>
          <p:nvPr>
            <p:custDataLst>
              <p:tags r:id="rId25"/>
            </p:custDataLst>
          </p:nvPr>
        </p:nvSpPr>
        <p:spPr>
          <a:xfrm>
            <a:off x="5029200" y="988822"/>
            <a:ext cx="2148840" cy="365760"/>
          </a:xfrm>
          <a:prstGeom prst="rect">
            <a:avLst/>
          </a:prstGeom>
          <a:noFill/>
        </p:spPr>
        <p:txBody>
          <a:bodyPr wrap="square" rtlCol="0" anchor="t">
            <a:spAutoFit/>
          </a:bodyPr>
          <a:lstStyle/>
          <a:p>
            <a:pPr algn="ct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知识产权保护</a:t>
            </a:r>
            <a:endParaRPr lang="en-US" sz="1500" dirty="0"/>
          </a:p>
        </p:txBody>
      </p:sp>
      <p:sp>
        <p:nvSpPr>
          <p:cNvPr id="28" name="Text 24"/>
          <p:cNvSpPr/>
          <p:nvPr>
            <p:custDataLst>
              <p:tags r:id="rId26"/>
            </p:custDataLst>
          </p:nvPr>
        </p:nvSpPr>
        <p:spPr>
          <a:xfrm>
            <a:off x="4855464" y="1226566"/>
            <a:ext cx="2322576" cy="1060847"/>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《中华人民共和国专利法》及其实施细则、《中华人民共和国著作权法》等法律法规，加强了对创新成果的保护力度，激发企业研发投入。</a:t>
            </a:r>
            <a:endParaRPr lang="en-US" sz="1500" dirty="0"/>
          </a:p>
        </p:txBody>
      </p:sp>
      <p:sp>
        <p:nvSpPr>
          <p:cNvPr id="29" name="Text 25"/>
          <p:cNvSpPr/>
          <p:nvPr>
            <p:custDataLst>
              <p:tags r:id="rId27"/>
            </p:custDataLst>
          </p:nvPr>
        </p:nvSpPr>
        <p:spPr>
          <a:xfrm>
            <a:off x="6528816" y="2852928"/>
            <a:ext cx="2148840" cy="365760"/>
          </a:xfrm>
          <a:prstGeom prst="rect">
            <a:avLst/>
          </a:prstGeom>
          <a:noFill/>
        </p:spPr>
        <p:txBody>
          <a:bodyPr wrap="square" rtlCol="0" anchor="t">
            <a:spAutoFit/>
          </a:bodyPr>
          <a:lstStyle/>
          <a:p>
            <a:pPr algn="ct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市场准入与标准制定</a:t>
            </a:r>
            <a:endParaRPr lang="en-US" sz="1500" dirty="0"/>
          </a:p>
        </p:txBody>
      </p:sp>
      <p:sp>
        <p:nvSpPr>
          <p:cNvPr id="30" name="Text 26"/>
          <p:cNvSpPr/>
          <p:nvPr>
            <p:custDataLst>
              <p:tags r:id="rId28"/>
            </p:custDataLst>
          </p:nvPr>
        </p:nvSpPr>
        <p:spPr>
          <a:xfrm>
            <a:off x="6355080" y="3090672"/>
            <a:ext cx="2322576" cy="1280446"/>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《国务院关于积极推进“互联网+”行动的指导意见》（国发[2015]40号）提出，简化审批流程，放宽市场准入限制，同时推动制定相关行业标准，保障公平竞争环境。</a:t>
            </a:r>
            <a:endParaRPr lang="en-US" sz="1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市场前景</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custDataLst>
              <p:tags r:id="rId3"/>
            </p:custDataLst>
          </p:nvPr>
        </p:nvSpPr>
        <p:spPr>
          <a:xfrm>
            <a:off x="594360" y="914400"/>
            <a:ext cx="1728216" cy="3923490"/>
          </a:xfrm>
          <a:custGeom>
            <a:avLst/>
            <a:gdLst/>
            <a:ahLst/>
            <a:cxnLst/>
            <a:rect l="l" t="t" r="r" b="b"/>
            <a:pathLst>
              <a:path w="1728216" h="3923490">
                <a:moveTo>
                  <a:pt x="0" y="0"/>
                </a:moveTo>
                <a:lnTo>
                  <a:pt x="1728216" y="0"/>
                </a:lnTo>
                <a:lnTo>
                  <a:pt x="1728216" y="3923490"/>
                </a:lnTo>
                <a:lnTo>
                  <a:pt x="0" y="3923490"/>
                </a:lnTo>
                <a:close/>
              </a:path>
            </a:pathLst>
          </a:custGeom>
          <a:solidFill>
            <a:srgbClr val="1E83DF"/>
          </a:solidFill>
        </p:spPr>
      </p:sp>
      <p:sp>
        <p:nvSpPr>
          <p:cNvPr id="6" name="Shape 2"/>
          <p:cNvSpPr/>
          <p:nvPr>
            <p:custDataLst>
              <p:tags r:id="rId4"/>
            </p:custDataLst>
          </p:nvPr>
        </p:nvSpPr>
        <p:spPr>
          <a:xfrm>
            <a:off x="722376" y="1097280"/>
            <a:ext cx="274320" cy="292608"/>
          </a:xfrm>
          <a:custGeom>
            <a:avLst/>
            <a:gdLst/>
            <a:ahLst/>
            <a:cxnLst/>
            <a:rect l="l" t="t" r="r" b="b"/>
            <a:pathLst>
              <a:path w="274320" h="292608">
                <a:moveTo>
                  <a:pt x="137160" y="292608"/>
                </a:moveTo>
                <a:lnTo>
                  <a:pt x="27036" y="292608"/>
                </a:lnTo>
                <a:cubicBezTo>
                  <a:pt x="12130" y="292608"/>
                  <a:pt x="0" y="280466"/>
                  <a:pt x="0" y="265542"/>
                </a:cubicBezTo>
                <a:lnTo>
                  <a:pt x="0" y="32945"/>
                </a:lnTo>
                <a:cubicBezTo>
                  <a:pt x="0" y="18020"/>
                  <a:pt x="12130" y="5878"/>
                  <a:pt x="27036" y="5878"/>
                </a:cubicBezTo>
                <a:lnTo>
                  <a:pt x="81768" y="5878"/>
                </a:lnTo>
                <a:cubicBezTo>
                  <a:pt x="87594" y="5878"/>
                  <a:pt x="92319" y="10558"/>
                  <a:pt x="92319" y="16329"/>
                </a:cubicBezTo>
                <a:cubicBezTo>
                  <a:pt x="92319" y="22099"/>
                  <a:pt x="87594" y="26779"/>
                  <a:pt x="81768" y="26779"/>
                </a:cubicBezTo>
                <a:lnTo>
                  <a:pt x="27036" y="26779"/>
                </a:lnTo>
                <a:cubicBezTo>
                  <a:pt x="23762" y="26779"/>
                  <a:pt x="21102" y="29545"/>
                  <a:pt x="21102" y="32945"/>
                </a:cubicBezTo>
                <a:lnTo>
                  <a:pt x="21102" y="265545"/>
                </a:lnTo>
                <a:cubicBezTo>
                  <a:pt x="21102" y="268945"/>
                  <a:pt x="23762" y="271711"/>
                  <a:pt x="27036" y="271711"/>
                </a:cubicBezTo>
                <a:lnTo>
                  <a:pt x="137160" y="271711"/>
                </a:lnTo>
                <a:cubicBezTo>
                  <a:pt x="142986" y="271711"/>
                  <a:pt x="147711" y="276390"/>
                  <a:pt x="147711" y="282161"/>
                </a:cubicBezTo>
                <a:cubicBezTo>
                  <a:pt x="147711" y="287931"/>
                  <a:pt x="142986" y="292608"/>
                  <a:pt x="137160" y="292608"/>
                </a:cubicBezTo>
                <a:close/>
                <a:moveTo>
                  <a:pt x="263769" y="154142"/>
                </a:moveTo>
                <a:cubicBezTo>
                  <a:pt x="257943" y="154142"/>
                  <a:pt x="253218" y="149462"/>
                  <a:pt x="253218" y="143691"/>
                </a:cubicBezTo>
                <a:lnTo>
                  <a:pt x="253218" y="32945"/>
                </a:lnTo>
                <a:cubicBezTo>
                  <a:pt x="253218" y="29545"/>
                  <a:pt x="250558" y="26779"/>
                  <a:pt x="247284" y="26779"/>
                </a:cubicBezTo>
                <a:lnTo>
                  <a:pt x="192552" y="26779"/>
                </a:lnTo>
                <a:cubicBezTo>
                  <a:pt x="186726" y="26779"/>
                  <a:pt x="182001" y="22099"/>
                  <a:pt x="182001" y="16329"/>
                </a:cubicBezTo>
                <a:cubicBezTo>
                  <a:pt x="182001" y="10558"/>
                  <a:pt x="186726" y="5878"/>
                  <a:pt x="192552" y="5878"/>
                </a:cubicBezTo>
                <a:lnTo>
                  <a:pt x="247284" y="5878"/>
                </a:lnTo>
                <a:cubicBezTo>
                  <a:pt x="262190" y="5878"/>
                  <a:pt x="274320" y="18020"/>
                  <a:pt x="274320" y="32945"/>
                </a:cubicBezTo>
                <a:lnTo>
                  <a:pt x="274320" y="143691"/>
                </a:lnTo>
                <a:cubicBezTo>
                  <a:pt x="274320" y="149462"/>
                  <a:pt x="269595" y="154142"/>
                  <a:pt x="263769" y="154142"/>
                </a:cubicBezTo>
                <a:close/>
                <a:moveTo>
                  <a:pt x="216291" y="83602"/>
                </a:moveTo>
                <a:lnTo>
                  <a:pt x="58029" y="83602"/>
                </a:lnTo>
                <a:cubicBezTo>
                  <a:pt x="52226" y="83602"/>
                  <a:pt x="47478" y="78900"/>
                  <a:pt x="47478" y="73152"/>
                </a:cubicBezTo>
                <a:cubicBezTo>
                  <a:pt x="47478" y="67404"/>
                  <a:pt x="52226" y="62702"/>
                  <a:pt x="58029" y="62702"/>
                </a:cubicBezTo>
                <a:lnTo>
                  <a:pt x="216291" y="62702"/>
                </a:lnTo>
                <a:cubicBezTo>
                  <a:pt x="222094" y="62702"/>
                  <a:pt x="226842" y="67404"/>
                  <a:pt x="226842" y="73152"/>
                </a:cubicBezTo>
                <a:cubicBezTo>
                  <a:pt x="226842" y="78900"/>
                  <a:pt x="222094" y="83602"/>
                  <a:pt x="216291" y="83602"/>
                </a:cubicBezTo>
                <a:close/>
                <a:moveTo>
                  <a:pt x="168812" y="125403"/>
                </a:moveTo>
                <a:lnTo>
                  <a:pt x="58029" y="125403"/>
                </a:lnTo>
                <a:cubicBezTo>
                  <a:pt x="52226" y="125403"/>
                  <a:pt x="47478" y="120701"/>
                  <a:pt x="47478" y="114953"/>
                </a:cubicBezTo>
                <a:cubicBezTo>
                  <a:pt x="47478" y="109205"/>
                  <a:pt x="52226" y="104503"/>
                  <a:pt x="58029" y="104503"/>
                </a:cubicBezTo>
                <a:lnTo>
                  <a:pt x="168812" y="104503"/>
                </a:lnTo>
                <a:cubicBezTo>
                  <a:pt x="174615" y="104503"/>
                  <a:pt x="179363" y="109205"/>
                  <a:pt x="179363" y="114953"/>
                </a:cubicBezTo>
                <a:cubicBezTo>
                  <a:pt x="179363" y="120701"/>
                  <a:pt x="174615" y="125403"/>
                  <a:pt x="168812" y="125403"/>
                </a:cubicBezTo>
                <a:close/>
                <a:moveTo>
                  <a:pt x="126609" y="167205"/>
                </a:moveTo>
                <a:lnTo>
                  <a:pt x="58029" y="167205"/>
                </a:lnTo>
                <a:cubicBezTo>
                  <a:pt x="52226" y="167205"/>
                  <a:pt x="47478" y="162502"/>
                  <a:pt x="47478" y="156754"/>
                </a:cubicBezTo>
                <a:cubicBezTo>
                  <a:pt x="47478" y="151007"/>
                  <a:pt x="52226" y="146304"/>
                  <a:pt x="58029" y="146304"/>
                </a:cubicBezTo>
                <a:lnTo>
                  <a:pt x="126609" y="146304"/>
                </a:lnTo>
                <a:cubicBezTo>
                  <a:pt x="132412" y="146304"/>
                  <a:pt x="137160" y="151007"/>
                  <a:pt x="137160" y="156754"/>
                </a:cubicBezTo>
                <a:cubicBezTo>
                  <a:pt x="137160" y="162502"/>
                  <a:pt x="132412" y="167205"/>
                  <a:pt x="126609" y="167205"/>
                </a:cubicBezTo>
                <a:close/>
                <a:moveTo>
                  <a:pt x="105508" y="209006"/>
                </a:moveTo>
                <a:lnTo>
                  <a:pt x="58029" y="209006"/>
                </a:lnTo>
                <a:cubicBezTo>
                  <a:pt x="52226" y="209006"/>
                  <a:pt x="47478" y="204303"/>
                  <a:pt x="47478" y="198555"/>
                </a:cubicBezTo>
                <a:cubicBezTo>
                  <a:pt x="47478" y="192808"/>
                  <a:pt x="52226" y="188105"/>
                  <a:pt x="58029" y="188105"/>
                </a:cubicBezTo>
                <a:lnTo>
                  <a:pt x="105508" y="188105"/>
                </a:lnTo>
                <a:cubicBezTo>
                  <a:pt x="111311" y="188105"/>
                  <a:pt x="116058" y="192808"/>
                  <a:pt x="116058" y="198555"/>
                </a:cubicBezTo>
                <a:cubicBezTo>
                  <a:pt x="116058" y="204303"/>
                  <a:pt x="111311" y="209006"/>
                  <a:pt x="105508" y="209006"/>
                </a:cubicBezTo>
                <a:close/>
                <a:moveTo>
                  <a:pt x="165185" y="32657"/>
                </a:moveTo>
                <a:lnTo>
                  <a:pt x="109135" y="32657"/>
                </a:lnTo>
                <a:cubicBezTo>
                  <a:pt x="103694" y="32657"/>
                  <a:pt x="99243" y="28248"/>
                  <a:pt x="99243" y="22860"/>
                </a:cubicBezTo>
                <a:lnTo>
                  <a:pt x="99243" y="9797"/>
                </a:lnTo>
                <a:cubicBezTo>
                  <a:pt x="99243" y="4409"/>
                  <a:pt x="103694" y="0"/>
                  <a:pt x="109135" y="0"/>
                </a:cubicBezTo>
                <a:lnTo>
                  <a:pt x="165185" y="0"/>
                </a:lnTo>
                <a:cubicBezTo>
                  <a:pt x="170626" y="0"/>
                  <a:pt x="175077" y="4409"/>
                  <a:pt x="175077" y="9797"/>
                </a:cubicBezTo>
                <a:lnTo>
                  <a:pt x="175077" y="22860"/>
                </a:lnTo>
                <a:cubicBezTo>
                  <a:pt x="175077" y="28248"/>
                  <a:pt x="170626" y="32657"/>
                  <a:pt x="165185" y="32657"/>
                </a:cubicBezTo>
                <a:close/>
                <a:moveTo>
                  <a:pt x="205740" y="292608"/>
                </a:moveTo>
                <a:cubicBezTo>
                  <a:pt x="188506" y="292608"/>
                  <a:pt x="172139" y="288895"/>
                  <a:pt x="159656" y="282151"/>
                </a:cubicBezTo>
                <a:cubicBezTo>
                  <a:pt x="153042" y="278578"/>
                  <a:pt x="147754" y="274294"/>
                  <a:pt x="143936" y="269415"/>
                </a:cubicBezTo>
                <a:cubicBezTo>
                  <a:pt x="139501" y="263755"/>
                  <a:pt x="137160" y="257319"/>
                  <a:pt x="137160" y="250807"/>
                </a:cubicBezTo>
                <a:cubicBezTo>
                  <a:pt x="137160" y="240941"/>
                  <a:pt x="142511" y="231487"/>
                  <a:pt x="152228" y="224191"/>
                </a:cubicBezTo>
                <a:lnTo>
                  <a:pt x="164978" y="240846"/>
                </a:lnTo>
                <a:cubicBezTo>
                  <a:pt x="162469" y="242727"/>
                  <a:pt x="158262" y="246529"/>
                  <a:pt x="158262" y="250807"/>
                </a:cubicBezTo>
                <a:cubicBezTo>
                  <a:pt x="158262" y="255052"/>
                  <a:pt x="162561" y="259912"/>
                  <a:pt x="169759" y="263801"/>
                </a:cubicBezTo>
                <a:cubicBezTo>
                  <a:pt x="179060" y="268827"/>
                  <a:pt x="192176" y="271707"/>
                  <a:pt x="205740" y="271707"/>
                </a:cubicBezTo>
                <a:cubicBezTo>
                  <a:pt x="219304" y="271707"/>
                  <a:pt x="232420" y="268827"/>
                  <a:pt x="241721" y="263801"/>
                </a:cubicBezTo>
                <a:cubicBezTo>
                  <a:pt x="248919" y="259912"/>
                  <a:pt x="253218" y="255052"/>
                  <a:pt x="253218" y="250807"/>
                </a:cubicBezTo>
                <a:cubicBezTo>
                  <a:pt x="253218" y="246529"/>
                  <a:pt x="249011" y="242727"/>
                  <a:pt x="246502" y="240846"/>
                </a:cubicBezTo>
                <a:lnTo>
                  <a:pt x="259249" y="224191"/>
                </a:lnTo>
                <a:cubicBezTo>
                  <a:pt x="268969" y="231487"/>
                  <a:pt x="274320" y="240941"/>
                  <a:pt x="274320" y="250807"/>
                </a:cubicBezTo>
                <a:cubicBezTo>
                  <a:pt x="274320" y="257319"/>
                  <a:pt x="271979" y="263755"/>
                  <a:pt x="267548" y="269415"/>
                </a:cubicBezTo>
                <a:cubicBezTo>
                  <a:pt x="263730" y="274294"/>
                  <a:pt x="258438" y="278578"/>
                  <a:pt x="251827" y="282151"/>
                </a:cubicBezTo>
                <a:cubicBezTo>
                  <a:pt x="239341" y="288895"/>
                  <a:pt x="222974" y="292608"/>
                  <a:pt x="205740" y="292608"/>
                </a:cubicBezTo>
                <a:close/>
                <a:moveTo>
                  <a:pt x="205740" y="256032"/>
                </a:moveTo>
                <a:cubicBezTo>
                  <a:pt x="188506" y="256032"/>
                  <a:pt x="172139" y="252319"/>
                  <a:pt x="159656" y="245575"/>
                </a:cubicBezTo>
                <a:cubicBezTo>
                  <a:pt x="153042" y="242002"/>
                  <a:pt x="147754" y="237718"/>
                  <a:pt x="143936" y="232839"/>
                </a:cubicBezTo>
                <a:cubicBezTo>
                  <a:pt x="139501" y="227179"/>
                  <a:pt x="137160" y="220743"/>
                  <a:pt x="137160" y="214231"/>
                </a:cubicBezTo>
                <a:cubicBezTo>
                  <a:pt x="137160" y="204365"/>
                  <a:pt x="142511" y="194911"/>
                  <a:pt x="152228" y="187615"/>
                </a:cubicBezTo>
                <a:lnTo>
                  <a:pt x="164978" y="204270"/>
                </a:lnTo>
                <a:cubicBezTo>
                  <a:pt x="162469" y="206151"/>
                  <a:pt x="158262" y="209953"/>
                  <a:pt x="158262" y="214231"/>
                </a:cubicBezTo>
                <a:cubicBezTo>
                  <a:pt x="158262" y="218476"/>
                  <a:pt x="162561" y="223336"/>
                  <a:pt x="169759" y="227225"/>
                </a:cubicBezTo>
                <a:cubicBezTo>
                  <a:pt x="179060" y="232251"/>
                  <a:pt x="192176" y="235131"/>
                  <a:pt x="205740" y="235131"/>
                </a:cubicBezTo>
                <a:cubicBezTo>
                  <a:pt x="219304" y="235131"/>
                  <a:pt x="232420" y="232251"/>
                  <a:pt x="241721" y="227225"/>
                </a:cubicBezTo>
                <a:cubicBezTo>
                  <a:pt x="248919" y="223336"/>
                  <a:pt x="253218" y="218476"/>
                  <a:pt x="253218" y="214231"/>
                </a:cubicBezTo>
                <a:cubicBezTo>
                  <a:pt x="253218" y="209953"/>
                  <a:pt x="249011" y="206151"/>
                  <a:pt x="246502" y="204270"/>
                </a:cubicBezTo>
                <a:lnTo>
                  <a:pt x="259249" y="187615"/>
                </a:lnTo>
                <a:cubicBezTo>
                  <a:pt x="268969" y="194911"/>
                  <a:pt x="274320" y="204365"/>
                  <a:pt x="274320" y="214231"/>
                </a:cubicBezTo>
                <a:cubicBezTo>
                  <a:pt x="274320" y="220743"/>
                  <a:pt x="271979" y="227179"/>
                  <a:pt x="267548" y="232839"/>
                </a:cubicBezTo>
                <a:cubicBezTo>
                  <a:pt x="263730" y="237718"/>
                  <a:pt x="258438" y="242002"/>
                  <a:pt x="251827" y="245575"/>
                </a:cubicBezTo>
                <a:cubicBezTo>
                  <a:pt x="239341" y="252319"/>
                  <a:pt x="222974" y="256032"/>
                  <a:pt x="205740" y="256032"/>
                </a:cubicBezTo>
                <a:close/>
                <a:moveTo>
                  <a:pt x="205740" y="219456"/>
                </a:moveTo>
                <a:cubicBezTo>
                  <a:pt x="188707" y="219456"/>
                  <a:pt x="172528" y="216262"/>
                  <a:pt x="160184" y="210459"/>
                </a:cubicBezTo>
                <a:cubicBezTo>
                  <a:pt x="145337" y="203483"/>
                  <a:pt x="137160" y="193281"/>
                  <a:pt x="137160" y="181737"/>
                </a:cubicBezTo>
                <a:cubicBezTo>
                  <a:pt x="137160" y="170193"/>
                  <a:pt x="145337" y="159991"/>
                  <a:pt x="160184" y="153015"/>
                </a:cubicBezTo>
                <a:cubicBezTo>
                  <a:pt x="172528" y="147212"/>
                  <a:pt x="188707" y="144018"/>
                  <a:pt x="205740" y="144018"/>
                </a:cubicBezTo>
                <a:cubicBezTo>
                  <a:pt x="222773" y="144018"/>
                  <a:pt x="238952" y="147212"/>
                  <a:pt x="251296" y="153015"/>
                </a:cubicBezTo>
                <a:cubicBezTo>
                  <a:pt x="266143" y="159991"/>
                  <a:pt x="274320" y="170193"/>
                  <a:pt x="274320" y="181737"/>
                </a:cubicBezTo>
                <a:cubicBezTo>
                  <a:pt x="274320" y="193281"/>
                  <a:pt x="266143" y="203483"/>
                  <a:pt x="251296" y="210459"/>
                </a:cubicBezTo>
                <a:cubicBezTo>
                  <a:pt x="238952" y="216262"/>
                  <a:pt x="222773" y="219456"/>
                  <a:pt x="205740" y="219456"/>
                </a:cubicBezTo>
                <a:close/>
                <a:moveTo>
                  <a:pt x="205740" y="164919"/>
                </a:moveTo>
                <a:cubicBezTo>
                  <a:pt x="191975" y="164919"/>
                  <a:pt x="178667" y="167463"/>
                  <a:pt x="169231" y="171897"/>
                </a:cubicBezTo>
                <a:cubicBezTo>
                  <a:pt x="161654" y="175457"/>
                  <a:pt x="158262" y="179405"/>
                  <a:pt x="158262" y="181737"/>
                </a:cubicBezTo>
                <a:cubicBezTo>
                  <a:pt x="158262" y="184069"/>
                  <a:pt x="161654" y="188017"/>
                  <a:pt x="169231" y="191577"/>
                </a:cubicBezTo>
                <a:cubicBezTo>
                  <a:pt x="178667" y="196011"/>
                  <a:pt x="191975" y="198555"/>
                  <a:pt x="205740" y="198555"/>
                </a:cubicBezTo>
                <a:cubicBezTo>
                  <a:pt x="219505" y="198555"/>
                  <a:pt x="232813" y="196011"/>
                  <a:pt x="242249" y="191577"/>
                </a:cubicBezTo>
                <a:cubicBezTo>
                  <a:pt x="249826" y="188017"/>
                  <a:pt x="253218" y="184069"/>
                  <a:pt x="253218" y="181737"/>
                </a:cubicBezTo>
                <a:cubicBezTo>
                  <a:pt x="253218" y="179405"/>
                  <a:pt x="249826" y="175457"/>
                  <a:pt x="242249" y="171897"/>
                </a:cubicBezTo>
                <a:cubicBezTo>
                  <a:pt x="232813" y="167463"/>
                  <a:pt x="219505" y="164919"/>
                  <a:pt x="205740" y="164919"/>
                </a:cubicBezTo>
                <a:close/>
              </a:path>
            </a:pathLst>
          </a:custGeom>
          <a:solidFill>
            <a:srgbClr val="FFFFFF"/>
          </a:solidFill>
        </p:spPr>
      </p:sp>
      <p:sp>
        <p:nvSpPr>
          <p:cNvPr id="7" name="Text 3"/>
          <p:cNvSpPr/>
          <p:nvPr>
            <p:custDataLst>
              <p:tags r:id="rId5"/>
            </p:custDataLst>
          </p:nvPr>
        </p:nvSpPr>
        <p:spPr>
          <a:xfrm>
            <a:off x="576072" y="1527048"/>
            <a:ext cx="1773936" cy="365760"/>
          </a:xfrm>
          <a:prstGeom prst="rect">
            <a:avLst/>
          </a:prstGeom>
          <a:noFill/>
        </p:spPr>
        <p:txBody>
          <a:bodyPr wrap="square" rtlCol="0" anchor="t">
            <a:spAutoFit/>
          </a:bodyPr>
          <a:lstStyle/>
          <a:p>
            <a:pP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市场趋势</a:t>
            </a:r>
            <a:endParaRPr lang="en-US" sz="1500" dirty="0"/>
          </a:p>
        </p:txBody>
      </p:sp>
      <p:sp>
        <p:nvSpPr>
          <p:cNvPr id="8" name="Text 4"/>
          <p:cNvSpPr/>
          <p:nvPr>
            <p:custDataLst>
              <p:tags r:id="rId6"/>
            </p:custDataLst>
          </p:nvPr>
        </p:nvSpPr>
        <p:spPr>
          <a:xfrm>
            <a:off x="576072" y="1828800"/>
            <a:ext cx="1773936" cy="2707005"/>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当前，全球信息技术产业规模达到$5.2万亿美元，预计未来五年将以6.5%的年复合增长率增长。技术进步，尤其是AI、大数据和云计算的融合应用，正在重塑企业运营模式，推动数字化转型加速。消费者对个性化、智能化产品和服务的需求日益增强，促使企业加大研发投入，提升用户体验。</a:t>
            </a:r>
            <a:endParaRPr lang="en-US" sz="1500" dirty="0"/>
          </a:p>
        </p:txBody>
      </p:sp>
      <p:sp>
        <p:nvSpPr>
          <p:cNvPr id="9" name="Shape 5"/>
          <p:cNvSpPr/>
          <p:nvPr>
            <p:custDataLst>
              <p:tags r:id="rId7"/>
            </p:custDataLst>
          </p:nvPr>
        </p:nvSpPr>
        <p:spPr>
          <a:xfrm>
            <a:off x="2651760" y="914400"/>
            <a:ext cx="1728216" cy="3923490"/>
          </a:xfrm>
          <a:custGeom>
            <a:avLst/>
            <a:gdLst/>
            <a:ahLst/>
            <a:cxnLst/>
            <a:rect l="l" t="t" r="r" b="b"/>
            <a:pathLst>
              <a:path w="1728216" h="3923490">
                <a:moveTo>
                  <a:pt x="0" y="0"/>
                </a:moveTo>
                <a:lnTo>
                  <a:pt x="1728216" y="0"/>
                </a:lnTo>
                <a:lnTo>
                  <a:pt x="1728216" y="3923490"/>
                </a:lnTo>
                <a:lnTo>
                  <a:pt x="0" y="3923490"/>
                </a:lnTo>
                <a:close/>
              </a:path>
            </a:pathLst>
          </a:custGeom>
          <a:solidFill>
            <a:srgbClr val="1E83DF"/>
          </a:solidFill>
        </p:spPr>
      </p:sp>
      <p:sp>
        <p:nvSpPr>
          <p:cNvPr id="10" name="Shape 6"/>
          <p:cNvSpPr/>
          <p:nvPr>
            <p:custDataLst>
              <p:tags r:id="rId8"/>
            </p:custDataLst>
          </p:nvPr>
        </p:nvSpPr>
        <p:spPr>
          <a:xfrm>
            <a:off x="2788920" y="1097280"/>
            <a:ext cx="292608" cy="292608"/>
          </a:xfrm>
          <a:custGeom>
            <a:avLst/>
            <a:gdLst/>
            <a:ahLst/>
            <a:cxnLst/>
            <a:rect l="l" t="t" r="r" b="b"/>
            <a:pathLst>
              <a:path w="292608" h="292608">
                <a:moveTo>
                  <a:pt x="80682" y="240710"/>
                </a:moveTo>
                <a:cubicBezTo>
                  <a:pt x="79150" y="240710"/>
                  <a:pt x="77621" y="240373"/>
                  <a:pt x="76209" y="239707"/>
                </a:cubicBezTo>
                <a:cubicBezTo>
                  <a:pt x="73702" y="238520"/>
                  <a:pt x="71769" y="236388"/>
                  <a:pt x="70834" y="233777"/>
                </a:cubicBezTo>
                <a:lnTo>
                  <a:pt x="63311" y="212751"/>
                </a:lnTo>
                <a:cubicBezTo>
                  <a:pt x="59348" y="213049"/>
                  <a:pt x="55253" y="212771"/>
                  <a:pt x="51067" y="211912"/>
                </a:cubicBezTo>
                <a:cubicBezTo>
                  <a:pt x="44182" y="210504"/>
                  <a:pt x="37350" y="207599"/>
                  <a:pt x="30759" y="203277"/>
                </a:cubicBezTo>
                <a:cubicBezTo>
                  <a:pt x="18279" y="195097"/>
                  <a:pt x="8091" y="182555"/>
                  <a:pt x="3500" y="169726"/>
                </a:cubicBezTo>
                <a:cubicBezTo>
                  <a:pt x="-1091" y="156897"/>
                  <a:pt x="-1170" y="140738"/>
                  <a:pt x="3291" y="126501"/>
                </a:cubicBezTo>
                <a:cubicBezTo>
                  <a:pt x="5647" y="118981"/>
                  <a:pt x="9087" y="112404"/>
                  <a:pt x="13515" y="106949"/>
                </a:cubicBezTo>
                <a:cubicBezTo>
                  <a:pt x="16211" y="103629"/>
                  <a:pt x="19198" y="100820"/>
                  <a:pt x="22449" y="98536"/>
                </a:cubicBezTo>
                <a:lnTo>
                  <a:pt x="14871" y="77357"/>
                </a:lnTo>
                <a:cubicBezTo>
                  <a:pt x="12927" y="71921"/>
                  <a:pt x="15757" y="65936"/>
                  <a:pt x="21194" y="63992"/>
                </a:cubicBezTo>
                <a:lnTo>
                  <a:pt x="198417" y="613"/>
                </a:lnTo>
                <a:cubicBezTo>
                  <a:pt x="203854" y="-1330"/>
                  <a:pt x="209841" y="1499"/>
                  <a:pt x="211785" y="6935"/>
                </a:cubicBezTo>
                <a:lnTo>
                  <a:pt x="219363" y="28114"/>
                </a:lnTo>
                <a:cubicBezTo>
                  <a:pt x="223327" y="27817"/>
                  <a:pt x="227421" y="28095"/>
                  <a:pt x="231607" y="28954"/>
                </a:cubicBezTo>
                <a:cubicBezTo>
                  <a:pt x="238492" y="30362"/>
                  <a:pt x="245325" y="33266"/>
                  <a:pt x="251916" y="37588"/>
                </a:cubicBezTo>
                <a:cubicBezTo>
                  <a:pt x="264395" y="45769"/>
                  <a:pt x="274583" y="58311"/>
                  <a:pt x="279175" y="71140"/>
                </a:cubicBezTo>
                <a:cubicBezTo>
                  <a:pt x="283766" y="83969"/>
                  <a:pt x="283844" y="100127"/>
                  <a:pt x="279384" y="114365"/>
                </a:cubicBezTo>
                <a:cubicBezTo>
                  <a:pt x="277028" y="121885"/>
                  <a:pt x="273587" y="128461"/>
                  <a:pt x="269159" y="133917"/>
                </a:cubicBezTo>
                <a:cubicBezTo>
                  <a:pt x="266463" y="137236"/>
                  <a:pt x="263477" y="140046"/>
                  <a:pt x="260225" y="142329"/>
                </a:cubicBezTo>
                <a:lnTo>
                  <a:pt x="267747" y="163355"/>
                </a:lnTo>
                <a:cubicBezTo>
                  <a:pt x="268682" y="165965"/>
                  <a:pt x="268541" y="168840"/>
                  <a:pt x="267355" y="171346"/>
                </a:cubicBezTo>
                <a:cubicBezTo>
                  <a:pt x="266169" y="173853"/>
                  <a:pt x="264036" y="175785"/>
                  <a:pt x="261424" y="176720"/>
                </a:cubicBezTo>
                <a:lnTo>
                  <a:pt x="84202" y="240099"/>
                </a:lnTo>
                <a:cubicBezTo>
                  <a:pt x="83073" y="240503"/>
                  <a:pt x="81882" y="240710"/>
                  <a:pt x="80682" y="240710"/>
                </a:cubicBezTo>
                <a:lnTo>
                  <a:pt x="80682" y="240710"/>
                </a:lnTo>
                <a:close/>
                <a:moveTo>
                  <a:pt x="70118" y="190272"/>
                </a:moveTo>
                <a:cubicBezTo>
                  <a:pt x="71651" y="190272"/>
                  <a:pt x="73180" y="190608"/>
                  <a:pt x="74591" y="191274"/>
                </a:cubicBezTo>
                <a:cubicBezTo>
                  <a:pt x="77098" y="192461"/>
                  <a:pt x="79032" y="194593"/>
                  <a:pt x="79967" y="197204"/>
                </a:cubicBezTo>
                <a:lnTo>
                  <a:pt x="87009" y="216890"/>
                </a:lnTo>
                <a:lnTo>
                  <a:pt x="244540" y="160556"/>
                </a:lnTo>
                <a:lnTo>
                  <a:pt x="237495" y="140869"/>
                </a:lnTo>
                <a:cubicBezTo>
                  <a:pt x="235551" y="135433"/>
                  <a:pt x="238381" y="129448"/>
                  <a:pt x="243818" y="127504"/>
                </a:cubicBezTo>
                <a:cubicBezTo>
                  <a:pt x="250648" y="125060"/>
                  <a:pt x="256340" y="117997"/>
                  <a:pt x="259431" y="108118"/>
                </a:cubicBezTo>
                <a:cubicBezTo>
                  <a:pt x="262532" y="98219"/>
                  <a:pt x="262552" y="86749"/>
                  <a:pt x="259487" y="78183"/>
                </a:cubicBezTo>
                <a:cubicBezTo>
                  <a:pt x="256422" y="69617"/>
                  <a:pt x="249128" y="60761"/>
                  <a:pt x="240453" y="55076"/>
                </a:cubicBezTo>
                <a:cubicBezTo>
                  <a:pt x="231793" y="49402"/>
                  <a:pt x="222912" y="47546"/>
                  <a:pt x="216082" y="49990"/>
                </a:cubicBezTo>
                <a:cubicBezTo>
                  <a:pt x="210645" y="51934"/>
                  <a:pt x="204658" y="49104"/>
                  <a:pt x="202714" y="43668"/>
                </a:cubicBezTo>
                <a:lnTo>
                  <a:pt x="195617" y="23828"/>
                </a:lnTo>
                <a:lnTo>
                  <a:pt x="38088" y="80160"/>
                </a:lnTo>
                <a:lnTo>
                  <a:pt x="45186" y="100000"/>
                </a:lnTo>
                <a:cubicBezTo>
                  <a:pt x="47130" y="105436"/>
                  <a:pt x="44300" y="111421"/>
                  <a:pt x="38863" y="113365"/>
                </a:cubicBezTo>
                <a:cubicBezTo>
                  <a:pt x="32033" y="115808"/>
                  <a:pt x="26341" y="122872"/>
                  <a:pt x="23250" y="132751"/>
                </a:cubicBezTo>
                <a:cubicBezTo>
                  <a:pt x="20149" y="142650"/>
                  <a:pt x="20129" y="154120"/>
                  <a:pt x="23194" y="162686"/>
                </a:cubicBezTo>
                <a:cubicBezTo>
                  <a:pt x="26259" y="171251"/>
                  <a:pt x="33553" y="180108"/>
                  <a:pt x="42228" y="185793"/>
                </a:cubicBezTo>
                <a:cubicBezTo>
                  <a:pt x="50888" y="191467"/>
                  <a:pt x="59769" y="193323"/>
                  <a:pt x="66599" y="190879"/>
                </a:cubicBezTo>
                <a:cubicBezTo>
                  <a:pt x="67728" y="190477"/>
                  <a:pt x="68919" y="190272"/>
                  <a:pt x="70118" y="190272"/>
                </a:cubicBezTo>
                <a:lnTo>
                  <a:pt x="70118" y="190272"/>
                </a:lnTo>
                <a:close/>
                <a:moveTo>
                  <a:pt x="240325" y="292608"/>
                </a:moveTo>
                <a:lnTo>
                  <a:pt x="52107" y="292608"/>
                </a:lnTo>
                <a:cubicBezTo>
                  <a:pt x="46333" y="292608"/>
                  <a:pt x="41650" y="287926"/>
                  <a:pt x="41650" y="282154"/>
                </a:cubicBezTo>
                <a:lnTo>
                  <a:pt x="41650" y="259802"/>
                </a:lnTo>
                <a:cubicBezTo>
                  <a:pt x="33157" y="257449"/>
                  <a:pt x="25044" y="252271"/>
                  <a:pt x="18103" y="244663"/>
                </a:cubicBezTo>
                <a:cubicBezTo>
                  <a:pt x="9783" y="235538"/>
                  <a:pt x="3575" y="223294"/>
                  <a:pt x="1072" y="211069"/>
                </a:cubicBezTo>
                <a:cubicBezTo>
                  <a:pt x="-85" y="205414"/>
                  <a:pt x="3562" y="199889"/>
                  <a:pt x="9218" y="198730"/>
                </a:cubicBezTo>
                <a:cubicBezTo>
                  <a:pt x="14878" y="197573"/>
                  <a:pt x="20400" y="201219"/>
                  <a:pt x="21560" y="206874"/>
                </a:cubicBezTo>
                <a:cubicBezTo>
                  <a:pt x="24870" y="223032"/>
                  <a:pt x="37931" y="240334"/>
                  <a:pt x="52107" y="240334"/>
                </a:cubicBezTo>
                <a:cubicBezTo>
                  <a:pt x="57881" y="240334"/>
                  <a:pt x="62563" y="245015"/>
                  <a:pt x="62563" y="250788"/>
                </a:cubicBezTo>
                <a:lnTo>
                  <a:pt x="62563" y="271696"/>
                </a:lnTo>
                <a:lnTo>
                  <a:pt x="229868" y="271696"/>
                </a:lnTo>
                <a:lnTo>
                  <a:pt x="229868" y="250788"/>
                </a:lnTo>
                <a:cubicBezTo>
                  <a:pt x="229868" y="245015"/>
                  <a:pt x="234551" y="240334"/>
                  <a:pt x="240325" y="240334"/>
                </a:cubicBezTo>
                <a:cubicBezTo>
                  <a:pt x="247579" y="240334"/>
                  <a:pt x="255317" y="235597"/>
                  <a:pt x="261558" y="227338"/>
                </a:cubicBezTo>
                <a:cubicBezTo>
                  <a:pt x="267813" y="219063"/>
                  <a:pt x="271695" y="208269"/>
                  <a:pt x="271695" y="199171"/>
                </a:cubicBezTo>
                <a:cubicBezTo>
                  <a:pt x="271695" y="195097"/>
                  <a:pt x="270911" y="190562"/>
                  <a:pt x="269424" y="186064"/>
                </a:cubicBezTo>
                <a:cubicBezTo>
                  <a:pt x="267613" y="180582"/>
                  <a:pt x="270594" y="174669"/>
                  <a:pt x="276077" y="172859"/>
                </a:cubicBezTo>
                <a:cubicBezTo>
                  <a:pt x="281560" y="171049"/>
                  <a:pt x="287474" y="174028"/>
                  <a:pt x="289285" y="179510"/>
                </a:cubicBezTo>
                <a:cubicBezTo>
                  <a:pt x="291490" y="186191"/>
                  <a:pt x="292608" y="192807"/>
                  <a:pt x="292608" y="199171"/>
                </a:cubicBezTo>
                <a:cubicBezTo>
                  <a:pt x="292608" y="212797"/>
                  <a:pt x="287239" y="228037"/>
                  <a:pt x="278243" y="239942"/>
                </a:cubicBezTo>
                <a:cubicBezTo>
                  <a:pt x="273492" y="246231"/>
                  <a:pt x="268038" y="251265"/>
                  <a:pt x="262029" y="254911"/>
                </a:cubicBezTo>
                <a:cubicBezTo>
                  <a:pt x="258372" y="257129"/>
                  <a:pt x="254615" y="258769"/>
                  <a:pt x="250782" y="259824"/>
                </a:cubicBezTo>
                <a:lnTo>
                  <a:pt x="250782" y="282154"/>
                </a:lnTo>
                <a:cubicBezTo>
                  <a:pt x="250782" y="287926"/>
                  <a:pt x="246099" y="292608"/>
                  <a:pt x="240325" y="292608"/>
                </a:cubicBezTo>
                <a:lnTo>
                  <a:pt x="240325" y="292608"/>
                </a:lnTo>
                <a:close/>
                <a:moveTo>
                  <a:pt x="104050" y="152062"/>
                </a:moveTo>
                <a:lnTo>
                  <a:pt x="68566" y="164845"/>
                </a:lnTo>
                <a:lnTo>
                  <a:pt x="63632" y="151160"/>
                </a:lnTo>
                <a:lnTo>
                  <a:pt x="99115" y="138376"/>
                </a:lnTo>
                <a:lnTo>
                  <a:pt x="104050" y="152062"/>
                </a:lnTo>
                <a:lnTo>
                  <a:pt x="104050" y="152062"/>
                </a:lnTo>
                <a:close/>
                <a:moveTo>
                  <a:pt x="104161" y="106445"/>
                </a:moveTo>
                <a:cubicBezTo>
                  <a:pt x="101419" y="98843"/>
                  <a:pt x="101334" y="91989"/>
                  <a:pt x="103906" y="85883"/>
                </a:cubicBezTo>
                <a:cubicBezTo>
                  <a:pt x="106477" y="79781"/>
                  <a:pt x="111366" y="75429"/>
                  <a:pt x="118571" y="72835"/>
                </a:cubicBezTo>
                <a:cubicBezTo>
                  <a:pt x="125456" y="70356"/>
                  <a:pt x="131560" y="70506"/>
                  <a:pt x="136883" y="73293"/>
                </a:cubicBezTo>
                <a:cubicBezTo>
                  <a:pt x="142206" y="76079"/>
                  <a:pt x="146186" y="81133"/>
                  <a:pt x="148827" y="88455"/>
                </a:cubicBezTo>
                <a:cubicBezTo>
                  <a:pt x="151539" y="95978"/>
                  <a:pt x="151588" y="102767"/>
                  <a:pt x="148974" y="108817"/>
                </a:cubicBezTo>
                <a:cubicBezTo>
                  <a:pt x="146360" y="114868"/>
                  <a:pt x="141514" y="119170"/>
                  <a:pt x="134426" y="121722"/>
                </a:cubicBezTo>
                <a:cubicBezTo>
                  <a:pt x="127783" y="124116"/>
                  <a:pt x="121702" y="123910"/>
                  <a:pt x="116192" y="121101"/>
                </a:cubicBezTo>
                <a:cubicBezTo>
                  <a:pt x="110683" y="118295"/>
                  <a:pt x="106670" y="113407"/>
                  <a:pt x="104161" y="106445"/>
                </a:cubicBezTo>
                <a:lnTo>
                  <a:pt x="104161" y="106445"/>
                </a:lnTo>
                <a:close/>
                <a:moveTo>
                  <a:pt x="117133" y="101026"/>
                </a:moveTo>
                <a:cubicBezTo>
                  <a:pt x="120234" y="109631"/>
                  <a:pt x="124946" y="112793"/>
                  <a:pt x="131273" y="110513"/>
                </a:cubicBezTo>
                <a:cubicBezTo>
                  <a:pt x="137717" y="108190"/>
                  <a:pt x="139324" y="102548"/>
                  <a:pt x="136093" y="93584"/>
                </a:cubicBezTo>
                <a:cubicBezTo>
                  <a:pt x="132962" y="84900"/>
                  <a:pt x="128315" y="81669"/>
                  <a:pt x="122149" y="83887"/>
                </a:cubicBezTo>
                <a:cubicBezTo>
                  <a:pt x="115545" y="86269"/>
                  <a:pt x="113872" y="91980"/>
                  <a:pt x="117133" y="101026"/>
                </a:cubicBezTo>
                <a:lnTo>
                  <a:pt x="117133" y="101026"/>
                </a:lnTo>
                <a:close/>
                <a:moveTo>
                  <a:pt x="184712" y="50427"/>
                </a:moveTo>
                <a:lnTo>
                  <a:pt x="157787" y="165253"/>
                </a:lnTo>
                <a:lnTo>
                  <a:pt x="142716" y="170683"/>
                </a:lnTo>
                <a:lnTo>
                  <a:pt x="169521" y="55900"/>
                </a:lnTo>
                <a:lnTo>
                  <a:pt x="184712" y="50427"/>
                </a:lnTo>
                <a:close/>
                <a:moveTo>
                  <a:pt x="178808" y="132859"/>
                </a:moveTo>
                <a:cubicBezTo>
                  <a:pt x="176037" y="125175"/>
                  <a:pt x="175975" y="118291"/>
                  <a:pt x="178621" y="112205"/>
                </a:cubicBezTo>
                <a:cubicBezTo>
                  <a:pt x="181268" y="106122"/>
                  <a:pt x="186153" y="101793"/>
                  <a:pt x="193277" y="99226"/>
                </a:cubicBezTo>
                <a:cubicBezTo>
                  <a:pt x="200162" y="96746"/>
                  <a:pt x="206250" y="96857"/>
                  <a:pt x="211547" y="99562"/>
                </a:cubicBezTo>
                <a:cubicBezTo>
                  <a:pt x="216840" y="102267"/>
                  <a:pt x="220824" y="107321"/>
                  <a:pt x="223490" y="114724"/>
                </a:cubicBezTo>
                <a:cubicBezTo>
                  <a:pt x="226232" y="122329"/>
                  <a:pt x="226277" y="129173"/>
                  <a:pt x="223634" y="135257"/>
                </a:cubicBezTo>
                <a:cubicBezTo>
                  <a:pt x="220987" y="141343"/>
                  <a:pt x="216144" y="145652"/>
                  <a:pt x="209099" y="148190"/>
                </a:cubicBezTo>
                <a:cubicBezTo>
                  <a:pt x="202495" y="150569"/>
                  <a:pt x="196424" y="150350"/>
                  <a:pt x="190885" y="147530"/>
                </a:cubicBezTo>
                <a:cubicBezTo>
                  <a:pt x="185343" y="144714"/>
                  <a:pt x="181317" y="139824"/>
                  <a:pt x="178808" y="132859"/>
                </a:cubicBezTo>
                <a:lnTo>
                  <a:pt x="178808" y="132859"/>
                </a:lnTo>
                <a:close/>
                <a:moveTo>
                  <a:pt x="191718" y="127462"/>
                </a:moveTo>
                <a:cubicBezTo>
                  <a:pt x="194836" y="136106"/>
                  <a:pt x="199574" y="139281"/>
                  <a:pt x="205939" y="136988"/>
                </a:cubicBezTo>
                <a:cubicBezTo>
                  <a:pt x="212344" y="134682"/>
                  <a:pt x="213932" y="129046"/>
                  <a:pt x="210700" y="120082"/>
                </a:cubicBezTo>
                <a:cubicBezTo>
                  <a:pt x="209187" y="115880"/>
                  <a:pt x="207171" y="112956"/>
                  <a:pt x="204655" y="111307"/>
                </a:cubicBezTo>
                <a:cubicBezTo>
                  <a:pt x="202139" y="109660"/>
                  <a:pt x="199459" y="109347"/>
                  <a:pt x="196617" y="110369"/>
                </a:cubicBezTo>
                <a:cubicBezTo>
                  <a:pt x="190091" y="112721"/>
                  <a:pt x="188460" y="118419"/>
                  <a:pt x="191718" y="127462"/>
                </a:cubicBezTo>
                <a:close/>
              </a:path>
            </a:pathLst>
          </a:custGeom>
          <a:solidFill>
            <a:srgbClr val="FFFFFF"/>
          </a:solidFill>
        </p:spPr>
      </p:sp>
      <p:sp>
        <p:nvSpPr>
          <p:cNvPr id="11" name="Text 7"/>
          <p:cNvSpPr/>
          <p:nvPr>
            <p:custDataLst>
              <p:tags r:id="rId9"/>
            </p:custDataLst>
          </p:nvPr>
        </p:nvSpPr>
        <p:spPr>
          <a:xfrm>
            <a:off x="2633472" y="1527048"/>
            <a:ext cx="1773936" cy="365760"/>
          </a:xfrm>
          <a:prstGeom prst="rect">
            <a:avLst/>
          </a:prstGeom>
          <a:noFill/>
        </p:spPr>
        <p:txBody>
          <a:bodyPr wrap="square" rtlCol="0" anchor="t">
            <a:spAutoFit/>
          </a:bodyPr>
          <a:lstStyle/>
          <a:p>
            <a:pP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机会与挑战</a:t>
            </a:r>
            <a:endParaRPr lang="en-US" sz="1500" dirty="0"/>
          </a:p>
        </p:txBody>
      </p:sp>
      <p:sp>
        <p:nvSpPr>
          <p:cNvPr id="12" name="Text 8"/>
          <p:cNvSpPr/>
          <p:nvPr>
            <p:custDataLst>
              <p:tags r:id="rId10"/>
            </p:custDataLst>
          </p:nvPr>
        </p:nvSpPr>
        <p:spPr>
          <a:xfrm>
            <a:off x="2633472" y="1828800"/>
            <a:ext cx="1773936" cy="2925445"/>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新兴市场的崛起，特别是东南亚、非洲等地，为企业提供了广阔的市场空间和增长潜力。未满足的需求，如中小企业在数字化转型中的需求，为SaaS服务提供商创造了巨大商机。技术创新，如边缘计算、区块链等新技术的应用，为企业带来新的业务增长点。经济波动、全球供应链不稳定，增加了企业经营的不确定性。</a:t>
            </a:r>
            <a:endParaRPr lang="en-US" sz="1500" dirty="0"/>
          </a:p>
        </p:txBody>
      </p:sp>
      <p:sp>
        <p:nvSpPr>
          <p:cNvPr id="13" name="Shape 9"/>
          <p:cNvSpPr/>
          <p:nvPr>
            <p:custDataLst>
              <p:tags r:id="rId11"/>
            </p:custDataLst>
          </p:nvPr>
        </p:nvSpPr>
        <p:spPr>
          <a:xfrm>
            <a:off x="4718304" y="914400"/>
            <a:ext cx="1728216" cy="3923490"/>
          </a:xfrm>
          <a:custGeom>
            <a:avLst/>
            <a:gdLst/>
            <a:ahLst/>
            <a:cxnLst/>
            <a:rect l="l" t="t" r="r" b="b"/>
            <a:pathLst>
              <a:path w="1728216" h="3923490">
                <a:moveTo>
                  <a:pt x="0" y="0"/>
                </a:moveTo>
                <a:lnTo>
                  <a:pt x="1728216" y="0"/>
                </a:lnTo>
                <a:lnTo>
                  <a:pt x="1728216" y="3923490"/>
                </a:lnTo>
                <a:lnTo>
                  <a:pt x="0" y="3923490"/>
                </a:lnTo>
                <a:close/>
              </a:path>
            </a:pathLst>
          </a:custGeom>
          <a:solidFill>
            <a:srgbClr val="1E83DF"/>
          </a:solidFill>
        </p:spPr>
      </p:sp>
      <p:sp>
        <p:nvSpPr>
          <p:cNvPr id="14" name="Shape 10"/>
          <p:cNvSpPr/>
          <p:nvPr>
            <p:custDataLst>
              <p:tags r:id="rId12"/>
            </p:custDataLst>
          </p:nvPr>
        </p:nvSpPr>
        <p:spPr>
          <a:xfrm>
            <a:off x="4855464" y="1097280"/>
            <a:ext cx="292608" cy="292608"/>
          </a:xfrm>
          <a:custGeom>
            <a:avLst/>
            <a:gdLst/>
            <a:ahLst/>
            <a:cxnLst/>
            <a:rect l="l" t="t" r="r" b="b"/>
            <a:pathLst>
              <a:path w="292608" h="292608">
                <a:moveTo>
                  <a:pt x="240357" y="100584"/>
                </a:moveTo>
                <a:lnTo>
                  <a:pt x="146304" y="100584"/>
                </a:lnTo>
                <a:cubicBezTo>
                  <a:pt x="140556" y="100584"/>
                  <a:pt x="135854" y="95881"/>
                  <a:pt x="135854" y="90134"/>
                </a:cubicBezTo>
                <a:cubicBezTo>
                  <a:pt x="135854" y="84386"/>
                  <a:pt x="140556" y="79683"/>
                  <a:pt x="146304" y="79683"/>
                </a:cubicBezTo>
                <a:lnTo>
                  <a:pt x="240357" y="79683"/>
                </a:lnTo>
                <a:cubicBezTo>
                  <a:pt x="246104" y="79683"/>
                  <a:pt x="250807" y="84386"/>
                  <a:pt x="250807" y="90134"/>
                </a:cubicBezTo>
                <a:cubicBezTo>
                  <a:pt x="250807" y="95881"/>
                  <a:pt x="246104" y="100584"/>
                  <a:pt x="240357" y="100584"/>
                </a:cubicBezTo>
                <a:close/>
                <a:moveTo>
                  <a:pt x="240357" y="134547"/>
                </a:moveTo>
                <a:lnTo>
                  <a:pt x="146304" y="134547"/>
                </a:lnTo>
                <a:cubicBezTo>
                  <a:pt x="140556" y="134547"/>
                  <a:pt x="135854" y="129845"/>
                  <a:pt x="135854" y="124097"/>
                </a:cubicBezTo>
                <a:cubicBezTo>
                  <a:pt x="135854" y="118349"/>
                  <a:pt x="140556" y="113647"/>
                  <a:pt x="146304" y="113647"/>
                </a:cubicBezTo>
                <a:lnTo>
                  <a:pt x="240357" y="113647"/>
                </a:lnTo>
                <a:cubicBezTo>
                  <a:pt x="246104" y="113647"/>
                  <a:pt x="250807" y="118349"/>
                  <a:pt x="250807" y="124097"/>
                </a:cubicBezTo>
                <a:cubicBezTo>
                  <a:pt x="250807" y="129845"/>
                  <a:pt x="246104" y="134547"/>
                  <a:pt x="240357" y="134547"/>
                </a:cubicBezTo>
                <a:close/>
                <a:moveTo>
                  <a:pt x="146304" y="292608"/>
                </a:moveTo>
                <a:cubicBezTo>
                  <a:pt x="129234" y="292608"/>
                  <a:pt x="113023" y="288895"/>
                  <a:pt x="100659" y="282151"/>
                </a:cubicBezTo>
                <a:cubicBezTo>
                  <a:pt x="94108" y="278578"/>
                  <a:pt x="88870" y="274294"/>
                  <a:pt x="85088" y="269415"/>
                </a:cubicBezTo>
                <a:cubicBezTo>
                  <a:pt x="80696" y="263755"/>
                  <a:pt x="78377" y="257319"/>
                  <a:pt x="78377" y="250807"/>
                </a:cubicBezTo>
                <a:cubicBezTo>
                  <a:pt x="78377" y="240941"/>
                  <a:pt x="83677" y="231487"/>
                  <a:pt x="93301" y="224191"/>
                </a:cubicBezTo>
                <a:lnTo>
                  <a:pt x="105930" y="240846"/>
                </a:lnTo>
                <a:cubicBezTo>
                  <a:pt x="103445" y="242727"/>
                  <a:pt x="99278" y="246529"/>
                  <a:pt x="99278" y="250807"/>
                </a:cubicBezTo>
                <a:cubicBezTo>
                  <a:pt x="99278" y="255052"/>
                  <a:pt x="103536" y="259912"/>
                  <a:pt x="110665" y="263801"/>
                </a:cubicBezTo>
                <a:cubicBezTo>
                  <a:pt x="119878" y="268827"/>
                  <a:pt x="132869" y="271707"/>
                  <a:pt x="146304" y="271707"/>
                </a:cubicBezTo>
                <a:cubicBezTo>
                  <a:pt x="159739" y="271707"/>
                  <a:pt x="172730" y="268827"/>
                  <a:pt x="181943" y="263801"/>
                </a:cubicBezTo>
                <a:cubicBezTo>
                  <a:pt x="189072" y="259912"/>
                  <a:pt x="193330" y="255052"/>
                  <a:pt x="193330" y="250807"/>
                </a:cubicBezTo>
                <a:cubicBezTo>
                  <a:pt x="193330" y="246529"/>
                  <a:pt x="189163" y="242727"/>
                  <a:pt x="186678" y="240846"/>
                </a:cubicBezTo>
                <a:lnTo>
                  <a:pt x="199307" y="224191"/>
                </a:lnTo>
                <a:cubicBezTo>
                  <a:pt x="208931" y="231487"/>
                  <a:pt x="214231" y="240941"/>
                  <a:pt x="214231" y="250807"/>
                </a:cubicBezTo>
                <a:cubicBezTo>
                  <a:pt x="214231" y="257319"/>
                  <a:pt x="211912" y="263755"/>
                  <a:pt x="207523" y="269415"/>
                </a:cubicBezTo>
                <a:cubicBezTo>
                  <a:pt x="203741" y="274294"/>
                  <a:pt x="198500" y="278578"/>
                  <a:pt x="191952" y="282151"/>
                </a:cubicBezTo>
                <a:cubicBezTo>
                  <a:pt x="179585" y="288895"/>
                  <a:pt x="163374" y="292608"/>
                  <a:pt x="146304" y="292608"/>
                </a:cubicBezTo>
                <a:close/>
                <a:moveTo>
                  <a:pt x="146304" y="256032"/>
                </a:moveTo>
                <a:cubicBezTo>
                  <a:pt x="129234" y="256032"/>
                  <a:pt x="113023" y="252319"/>
                  <a:pt x="100659" y="245575"/>
                </a:cubicBezTo>
                <a:cubicBezTo>
                  <a:pt x="94108" y="242002"/>
                  <a:pt x="88870" y="237718"/>
                  <a:pt x="85088" y="232839"/>
                </a:cubicBezTo>
                <a:cubicBezTo>
                  <a:pt x="80696" y="227179"/>
                  <a:pt x="78377" y="220743"/>
                  <a:pt x="78377" y="214231"/>
                </a:cubicBezTo>
                <a:cubicBezTo>
                  <a:pt x="78377" y="204365"/>
                  <a:pt x="83677" y="194911"/>
                  <a:pt x="93301" y="187615"/>
                </a:cubicBezTo>
                <a:lnTo>
                  <a:pt x="105930" y="204270"/>
                </a:lnTo>
                <a:cubicBezTo>
                  <a:pt x="103445" y="206151"/>
                  <a:pt x="99278" y="209953"/>
                  <a:pt x="99278" y="214231"/>
                </a:cubicBezTo>
                <a:cubicBezTo>
                  <a:pt x="99278" y="218476"/>
                  <a:pt x="103536" y="223336"/>
                  <a:pt x="110665" y="227225"/>
                </a:cubicBezTo>
                <a:cubicBezTo>
                  <a:pt x="119878" y="232251"/>
                  <a:pt x="132869" y="235131"/>
                  <a:pt x="146304" y="235131"/>
                </a:cubicBezTo>
                <a:cubicBezTo>
                  <a:pt x="159739" y="235131"/>
                  <a:pt x="172730" y="232251"/>
                  <a:pt x="181943" y="227225"/>
                </a:cubicBezTo>
                <a:cubicBezTo>
                  <a:pt x="189072" y="223336"/>
                  <a:pt x="193330" y="218476"/>
                  <a:pt x="193330" y="214231"/>
                </a:cubicBezTo>
                <a:cubicBezTo>
                  <a:pt x="193330" y="209953"/>
                  <a:pt x="189163" y="206151"/>
                  <a:pt x="186678" y="204270"/>
                </a:cubicBezTo>
                <a:lnTo>
                  <a:pt x="199307" y="187615"/>
                </a:lnTo>
                <a:cubicBezTo>
                  <a:pt x="208931" y="194911"/>
                  <a:pt x="214231" y="204365"/>
                  <a:pt x="214231" y="214231"/>
                </a:cubicBezTo>
                <a:cubicBezTo>
                  <a:pt x="214231" y="220743"/>
                  <a:pt x="211912" y="227179"/>
                  <a:pt x="207523" y="232839"/>
                </a:cubicBezTo>
                <a:cubicBezTo>
                  <a:pt x="203741" y="237718"/>
                  <a:pt x="198500" y="242002"/>
                  <a:pt x="191952" y="245575"/>
                </a:cubicBezTo>
                <a:cubicBezTo>
                  <a:pt x="179585" y="252319"/>
                  <a:pt x="163374" y="256032"/>
                  <a:pt x="146304" y="256032"/>
                </a:cubicBezTo>
                <a:close/>
                <a:moveTo>
                  <a:pt x="146304" y="219456"/>
                </a:moveTo>
                <a:cubicBezTo>
                  <a:pt x="129433" y="219456"/>
                  <a:pt x="113408" y="216262"/>
                  <a:pt x="101182" y="210459"/>
                </a:cubicBezTo>
                <a:cubicBezTo>
                  <a:pt x="86476" y="203483"/>
                  <a:pt x="78377" y="193281"/>
                  <a:pt x="78377" y="181737"/>
                </a:cubicBezTo>
                <a:cubicBezTo>
                  <a:pt x="78377" y="170193"/>
                  <a:pt x="86476" y="159991"/>
                  <a:pt x="101182" y="153015"/>
                </a:cubicBezTo>
                <a:cubicBezTo>
                  <a:pt x="113408" y="147212"/>
                  <a:pt x="129433" y="144018"/>
                  <a:pt x="146304" y="144018"/>
                </a:cubicBezTo>
                <a:cubicBezTo>
                  <a:pt x="163175" y="144018"/>
                  <a:pt x="179200" y="147212"/>
                  <a:pt x="191426" y="153015"/>
                </a:cubicBezTo>
                <a:cubicBezTo>
                  <a:pt x="206132" y="159991"/>
                  <a:pt x="214231" y="170193"/>
                  <a:pt x="214231" y="181737"/>
                </a:cubicBezTo>
                <a:cubicBezTo>
                  <a:pt x="214231" y="193281"/>
                  <a:pt x="206132" y="203483"/>
                  <a:pt x="191426" y="210459"/>
                </a:cubicBezTo>
                <a:cubicBezTo>
                  <a:pt x="179200" y="216262"/>
                  <a:pt x="163175" y="219456"/>
                  <a:pt x="146304" y="219456"/>
                </a:cubicBezTo>
                <a:close/>
                <a:moveTo>
                  <a:pt x="146304" y="164919"/>
                </a:moveTo>
                <a:cubicBezTo>
                  <a:pt x="132670" y="164919"/>
                  <a:pt x="119489" y="167463"/>
                  <a:pt x="110143" y="171897"/>
                </a:cubicBezTo>
                <a:cubicBezTo>
                  <a:pt x="102638" y="175457"/>
                  <a:pt x="99278" y="179405"/>
                  <a:pt x="99278" y="181737"/>
                </a:cubicBezTo>
                <a:cubicBezTo>
                  <a:pt x="99278" y="184069"/>
                  <a:pt x="102638" y="188017"/>
                  <a:pt x="110143" y="191577"/>
                </a:cubicBezTo>
                <a:cubicBezTo>
                  <a:pt x="119489" y="196011"/>
                  <a:pt x="132670" y="198555"/>
                  <a:pt x="146304" y="198555"/>
                </a:cubicBezTo>
                <a:cubicBezTo>
                  <a:pt x="159938" y="198555"/>
                  <a:pt x="173119" y="196011"/>
                  <a:pt x="182465" y="191577"/>
                </a:cubicBezTo>
                <a:cubicBezTo>
                  <a:pt x="189970" y="188017"/>
                  <a:pt x="193330" y="184069"/>
                  <a:pt x="193330" y="181737"/>
                </a:cubicBezTo>
                <a:cubicBezTo>
                  <a:pt x="193330" y="179405"/>
                  <a:pt x="189970" y="175457"/>
                  <a:pt x="182465" y="171897"/>
                </a:cubicBezTo>
                <a:cubicBezTo>
                  <a:pt x="173119" y="167463"/>
                  <a:pt x="159938" y="164919"/>
                  <a:pt x="146304" y="164919"/>
                </a:cubicBezTo>
                <a:close/>
                <a:moveTo>
                  <a:pt x="10447" y="251460"/>
                </a:moveTo>
                <a:cubicBezTo>
                  <a:pt x="4677" y="251460"/>
                  <a:pt x="0" y="246780"/>
                  <a:pt x="0" y="241010"/>
                </a:cubicBezTo>
                <a:lnTo>
                  <a:pt x="0" y="10450"/>
                </a:lnTo>
                <a:cubicBezTo>
                  <a:pt x="0" y="4680"/>
                  <a:pt x="4680" y="0"/>
                  <a:pt x="10450" y="0"/>
                </a:cubicBezTo>
                <a:lnTo>
                  <a:pt x="188105" y="0"/>
                </a:lnTo>
                <a:cubicBezTo>
                  <a:pt x="193876" y="0"/>
                  <a:pt x="198555" y="4680"/>
                  <a:pt x="198555" y="10450"/>
                </a:cubicBezTo>
                <a:lnTo>
                  <a:pt x="198555" y="27432"/>
                </a:lnTo>
                <a:cubicBezTo>
                  <a:pt x="198555" y="33203"/>
                  <a:pt x="193876" y="37882"/>
                  <a:pt x="188105" y="37882"/>
                </a:cubicBezTo>
                <a:cubicBezTo>
                  <a:pt x="182335" y="37882"/>
                  <a:pt x="177655" y="33203"/>
                  <a:pt x="177655" y="27432"/>
                </a:cubicBezTo>
                <a:lnTo>
                  <a:pt x="177655" y="20901"/>
                </a:lnTo>
                <a:lnTo>
                  <a:pt x="20901" y="20901"/>
                </a:lnTo>
                <a:lnTo>
                  <a:pt x="20901" y="215557"/>
                </a:lnTo>
                <a:lnTo>
                  <a:pt x="55266" y="180761"/>
                </a:lnTo>
                <a:cubicBezTo>
                  <a:pt x="57229" y="178772"/>
                  <a:pt x="59907" y="177654"/>
                  <a:pt x="62702" y="177655"/>
                </a:cubicBezTo>
                <a:lnTo>
                  <a:pt x="66457" y="177655"/>
                </a:lnTo>
                <a:cubicBezTo>
                  <a:pt x="72228" y="177655"/>
                  <a:pt x="76908" y="182335"/>
                  <a:pt x="76908" y="188105"/>
                </a:cubicBezTo>
                <a:cubicBezTo>
                  <a:pt x="76908" y="193667"/>
                  <a:pt x="72564" y="198213"/>
                  <a:pt x="67088" y="198536"/>
                </a:cubicBezTo>
                <a:lnTo>
                  <a:pt x="17886" y="248354"/>
                </a:lnTo>
                <a:cubicBezTo>
                  <a:pt x="15922" y="250343"/>
                  <a:pt x="13242" y="251460"/>
                  <a:pt x="10447" y="251460"/>
                </a:cubicBezTo>
                <a:close/>
                <a:moveTo>
                  <a:pt x="282161" y="292608"/>
                </a:moveTo>
                <a:cubicBezTo>
                  <a:pt x="279418" y="292608"/>
                  <a:pt x="276727" y="291530"/>
                  <a:pt x="274725" y="289502"/>
                </a:cubicBezTo>
                <a:lnTo>
                  <a:pt x="225540" y="239703"/>
                </a:lnTo>
                <a:lnTo>
                  <a:pt x="222069" y="239703"/>
                </a:lnTo>
                <a:cubicBezTo>
                  <a:pt x="216298" y="239703"/>
                  <a:pt x="211618" y="235024"/>
                  <a:pt x="211618" y="229253"/>
                </a:cubicBezTo>
                <a:cubicBezTo>
                  <a:pt x="211618" y="223483"/>
                  <a:pt x="216298" y="218803"/>
                  <a:pt x="222069" y="218803"/>
                </a:cubicBezTo>
                <a:lnTo>
                  <a:pt x="229906" y="218803"/>
                </a:lnTo>
                <a:cubicBezTo>
                  <a:pt x="232702" y="218803"/>
                  <a:pt x="235380" y="219923"/>
                  <a:pt x="237342" y="221909"/>
                </a:cubicBezTo>
                <a:lnTo>
                  <a:pt x="271707" y="256705"/>
                </a:lnTo>
                <a:lnTo>
                  <a:pt x="271707" y="62049"/>
                </a:lnTo>
                <a:lnTo>
                  <a:pt x="114953" y="62049"/>
                </a:lnTo>
                <a:lnTo>
                  <a:pt x="114953" y="136997"/>
                </a:lnTo>
                <a:cubicBezTo>
                  <a:pt x="114953" y="142767"/>
                  <a:pt x="110273" y="147447"/>
                  <a:pt x="104503" y="147447"/>
                </a:cubicBezTo>
                <a:cubicBezTo>
                  <a:pt x="98732" y="147447"/>
                  <a:pt x="94053" y="142767"/>
                  <a:pt x="94053" y="136997"/>
                </a:cubicBezTo>
                <a:lnTo>
                  <a:pt x="94053" y="51598"/>
                </a:lnTo>
                <a:cubicBezTo>
                  <a:pt x="94053" y="45828"/>
                  <a:pt x="98732" y="41148"/>
                  <a:pt x="104503" y="41148"/>
                </a:cubicBezTo>
                <a:lnTo>
                  <a:pt x="282158" y="41148"/>
                </a:lnTo>
                <a:cubicBezTo>
                  <a:pt x="287928" y="41148"/>
                  <a:pt x="292608" y="45828"/>
                  <a:pt x="292608" y="51598"/>
                </a:cubicBezTo>
                <a:lnTo>
                  <a:pt x="292608" y="282158"/>
                </a:lnTo>
                <a:cubicBezTo>
                  <a:pt x="292608" y="286397"/>
                  <a:pt x="290048" y="290214"/>
                  <a:pt x="286126" y="291824"/>
                </a:cubicBezTo>
                <a:cubicBezTo>
                  <a:pt x="284842" y="292353"/>
                  <a:pt x="283497" y="292608"/>
                  <a:pt x="282161" y="292608"/>
                </a:cubicBezTo>
                <a:close/>
              </a:path>
            </a:pathLst>
          </a:custGeom>
          <a:solidFill>
            <a:srgbClr val="FFFFFF"/>
          </a:solidFill>
        </p:spPr>
      </p:sp>
      <p:sp>
        <p:nvSpPr>
          <p:cNvPr id="15" name="Text 11"/>
          <p:cNvSpPr/>
          <p:nvPr>
            <p:custDataLst>
              <p:tags r:id="rId13"/>
            </p:custDataLst>
          </p:nvPr>
        </p:nvSpPr>
        <p:spPr>
          <a:xfrm>
            <a:off x="4700016" y="1527048"/>
            <a:ext cx="1773936" cy="365760"/>
          </a:xfrm>
          <a:prstGeom prst="rect">
            <a:avLst/>
          </a:prstGeom>
          <a:noFill/>
        </p:spPr>
        <p:txBody>
          <a:bodyPr wrap="square" rtlCol="0" anchor="t">
            <a:spAutoFit/>
          </a:bodyPr>
          <a:lstStyle/>
          <a:p>
            <a:pP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市场预测</a:t>
            </a:r>
            <a:endParaRPr lang="en-US" sz="1500" dirty="0"/>
          </a:p>
        </p:txBody>
      </p:sp>
      <p:sp>
        <p:nvSpPr>
          <p:cNvPr id="16" name="Text 12"/>
          <p:cNvSpPr/>
          <p:nvPr>
            <p:custDataLst>
              <p:tags r:id="rId14"/>
            </p:custDataLst>
          </p:nvPr>
        </p:nvSpPr>
        <p:spPr>
          <a:xfrm>
            <a:off x="4700016" y="1837944"/>
            <a:ext cx="1773936" cy="1835150"/>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预计至2027年，全球信息技术市场将达到$7.5万亿美元，其中软件与服务领域将以8%的年复合增长率领先增长。使用行业专家预测模型，结合历史数据和宏观经济指标，得出上述预测结果。</a:t>
            </a:r>
            <a:endParaRPr lang="en-US" sz="1500" dirty="0"/>
          </a:p>
        </p:txBody>
      </p:sp>
      <p:sp>
        <p:nvSpPr>
          <p:cNvPr id="17" name="Shape 13"/>
          <p:cNvSpPr/>
          <p:nvPr>
            <p:custDataLst>
              <p:tags r:id="rId15"/>
            </p:custDataLst>
          </p:nvPr>
        </p:nvSpPr>
        <p:spPr>
          <a:xfrm>
            <a:off x="6784848" y="914400"/>
            <a:ext cx="1728216" cy="3923490"/>
          </a:xfrm>
          <a:custGeom>
            <a:avLst/>
            <a:gdLst/>
            <a:ahLst/>
            <a:cxnLst/>
            <a:rect l="l" t="t" r="r" b="b"/>
            <a:pathLst>
              <a:path w="1728216" h="3923490">
                <a:moveTo>
                  <a:pt x="0" y="0"/>
                </a:moveTo>
                <a:lnTo>
                  <a:pt x="1728216" y="0"/>
                </a:lnTo>
                <a:lnTo>
                  <a:pt x="1728216" y="3923490"/>
                </a:lnTo>
                <a:lnTo>
                  <a:pt x="0" y="3923490"/>
                </a:lnTo>
                <a:close/>
              </a:path>
            </a:pathLst>
          </a:custGeom>
          <a:solidFill>
            <a:srgbClr val="1E83DF"/>
          </a:solidFill>
        </p:spPr>
      </p:sp>
      <p:sp>
        <p:nvSpPr>
          <p:cNvPr id="18" name="Shape 14"/>
          <p:cNvSpPr/>
          <p:nvPr>
            <p:custDataLst>
              <p:tags r:id="rId16"/>
            </p:custDataLst>
          </p:nvPr>
        </p:nvSpPr>
        <p:spPr>
          <a:xfrm>
            <a:off x="6922008" y="1097280"/>
            <a:ext cx="301752" cy="292608"/>
          </a:xfrm>
          <a:custGeom>
            <a:avLst/>
            <a:gdLst/>
            <a:ahLst/>
            <a:cxnLst/>
            <a:rect l="l" t="t" r="r" b="b"/>
            <a:pathLst>
              <a:path w="301752" h="292608">
                <a:moveTo>
                  <a:pt x="18627" y="0"/>
                </a:moveTo>
                <a:lnTo>
                  <a:pt x="151497" y="9836"/>
                </a:lnTo>
                <a:lnTo>
                  <a:pt x="294301" y="148763"/>
                </a:lnTo>
                <a:cubicBezTo>
                  <a:pt x="303408" y="158906"/>
                  <a:pt x="304167" y="174214"/>
                  <a:pt x="296578" y="185218"/>
                </a:cubicBezTo>
                <a:lnTo>
                  <a:pt x="294301" y="188105"/>
                </a:lnTo>
                <a:lnTo>
                  <a:pt x="194959" y="285231"/>
                </a:lnTo>
                <a:cubicBezTo>
                  <a:pt x="188750" y="290149"/>
                  <a:pt x="182541" y="292608"/>
                  <a:pt x="175091" y="292608"/>
                </a:cubicBezTo>
                <a:cubicBezTo>
                  <a:pt x="168704" y="292608"/>
                  <a:pt x="162318" y="289898"/>
                  <a:pt x="157496" y="286027"/>
                </a:cubicBezTo>
                <a:lnTo>
                  <a:pt x="155222" y="284002"/>
                </a:lnTo>
                <a:lnTo>
                  <a:pt x="12418" y="143845"/>
                </a:lnTo>
                <a:lnTo>
                  <a:pt x="0" y="17212"/>
                </a:lnTo>
                <a:cubicBezTo>
                  <a:pt x="0" y="12294"/>
                  <a:pt x="1242" y="8606"/>
                  <a:pt x="4967" y="4918"/>
                </a:cubicBezTo>
                <a:cubicBezTo>
                  <a:pt x="7947" y="1967"/>
                  <a:pt x="11722" y="590"/>
                  <a:pt x="15656" y="157"/>
                </a:cubicBezTo>
                <a:lnTo>
                  <a:pt x="18627" y="0"/>
                </a:lnTo>
                <a:close/>
                <a:moveTo>
                  <a:pt x="27319" y="25818"/>
                </a:moveTo>
                <a:lnTo>
                  <a:pt x="38495" y="132780"/>
                </a:lnTo>
                <a:lnTo>
                  <a:pt x="173849" y="264331"/>
                </a:lnTo>
                <a:cubicBezTo>
                  <a:pt x="173849" y="265253"/>
                  <a:pt x="173849" y="265483"/>
                  <a:pt x="174373" y="265541"/>
                </a:cubicBezTo>
                <a:lnTo>
                  <a:pt x="175091" y="265560"/>
                </a:lnTo>
                <a:lnTo>
                  <a:pt x="275675" y="169663"/>
                </a:lnTo>
                <a:lnTo>
                  <a:pt x="275675" y="168434"/>
                </a:lnTo>
                <a:lnTo>
                  <a:pt x="139079" y="34424"/>
                </a:lnTo>
                <a:lnTo>
                  <a:pt x="27319" y="25818"/>
                </a:lnTo>
                <a:close/>
                <a:moveTo>
                  <a:pt x="131628" y="147533"/>
                </a:moveTo>
                <a:cubicBezTo>
                  <a:pt x="133491" y="147533"/>
                  <a:pt x="136052" y="148225"/>
                  <a:pt x="138264" y="149608"/>
                </a:cubicBezTo>
                <a:lnTo>
                  <a:pt x="140321" y="151222"/>
                </a:lnTo>
                <a:lnTo>
                  <a:pt x="193717" y="202858"/>
                </a:lnTo>
                <a:cubicBezTo>
                  <a:pt x="198684" y="207776"/>
                  <a:pt x="198684" y="216382"/>
                  <a:pt x="193717" y="221300"/>
                </a:cubicBezTo>
                <a:cubicBezTo>
                  <a:pt x="191234" y="223759"/>
                  <a:pt x="188750" y="224989"/>
                  <a:pt x="185025" y="224989"/>
                </a:cubicBezTo>
                <a:cubicBezTo>
                  <a:pt x="183162" y="224989"/>
                  <a:pt x="180601" y="224297"/>
                  <a:pt x="178389" y="222914"/>
                </a:cubicBezTo>
                <a:lnTo>
                  <a:pt x="176332" y="221300"/>
                </a:lnTo>
                <a:lnTo>
                  <a:pt x="122936" y="169663"/>
                </a:lnTo>
                <a:cubicBezTo>
                  <a:pt x="117969" y="164746"/>
                  <a:pt x="117969" y="156140"/>
                  <a:pt x="122936" y="151222"/>
                </a:cubicBezTo>
                <a:cubicBezTo>
                  <a:pt x="125420" y="148763"/>
                  <a:pt x="127903" y="147533"/>
                  <a:pt x="131628" y="147533"/>
                </a:cubicBezTo>
                <a:close/>
                <a:moveTo>
                  <a:pt x="166398" y="111880"/>
                </a:moveTo>
                <a:cubicBezTo>
                  <a:pt x="169378" y="111880"/>
                  <a:pt x="172359" y="112666"/>
                  <a:pt x="174703" y="114240"/>
                </a:cubicBezTo>
                <a:lnTo>
                  <a:pt x="176332" y="115568"/>
                </a:lnTo>
                <a:lnTo>
                  <a:pt x="228487" y="168434"/>
                </a:lnTo>
                <a:cubicBezTo>
                  <a:pt x="230971" y="170893"/>
                  <a:pt x="232212" y="174581"/>
                  <a:pt x="232212" y="177040"/>
                </a:cubicBezTo>
                <a:cubicBezTo>
                  <a:pt x="232212" y="179499"/>
                  <a:pt x="230971" y="183187"/>
                  <a:pt x="228487" y="185646"/>
                </a:cubicBezTo>
                <a:cubicBezTo>
                  <a:pt x="226004" y="188105"/>
                  <a:pt x="223520" y="189335"/>
                  <a:pt x="219795" y="189335"/>
                </a:cubicBezTo>
                <a:cubicBezTo>
                  <a:pt x="217932" y="189335"/>
                  <a:pt x="215371" y="188643"/>
                  <a:pt x="213159" y="187260"/>
                </a:cubicBezTo>
                <a:lnTo>
                  <a:pt x="211102" y="185646"/>
                </a:lnTo>
                <a:lnTo>
                  <a:pt x="157706" y="134010"/>
                </a:lnTo>
                <a:cubicBezTo>
                  <a:pt x="152739" y="129092"/>
                  <a:pt x="152739" y="120486"/>
                  <a:pt x="157706" y="115568"/>
                </a:cubicBezTo>
                <a:cubicBezTo>
                  <a:pt x="160189" y="113109"/>
                  <a:pt x="162673" y="111880"/>
                  <a:pt x="166398" y="111880"/>
                </a:cubicBezTo>
                <a:close/>
                <a:moveTo>
                  <a:pt x="95617" y="49178"/>
                </a:moveTo>
                <a:cubicBezTo>
                  <a:pt x="105396" y="49178"/>
                  <a:pt x="114224" y="52943"/>
                  <a:pt x="121270" y="58826"/>
                </a:cubicBezTo>
                <a:lnTo>
                  <a:pt x="124178" y="61472"/>
                </a:lnTo>
                <a:cubicBezTo>
                  <a:pt x="132870" y="68849"/>
                  <a:pt x="136596" y="78685"/>
                  <a:pt x="136596" y="89750"/>
                </a:cubicBezTo>
                <a:cubicBezTo>
                  <a:pt x="136596" y="100815"/>
                  <a:pt x="132870" y="110650"/>
                  <a:pt x="124178" y="118027"/>
                </a:cubicBezTo>
                <a:cubicBezTo>
                  <a:pt x="116727" y="126633"/>
                  <a:pt x="106793" y="130321"/>
                  <a:pt x="95617" y="130321"/>
                </a:cubicBezTo>
                <a:cubicBezTo>
                  <a:pt x="84441" y="130321"/>
                  <a:pt x="74507" y="125403"/>
                  <a:pt x="67056" y="118027"/>
                </a:cubicBezTo>
                <a:cubicBezTo>
                  <a:pt x="58364" y="110650"/>
                  <a:pt x="54638" y="100815"/>
                  <a:pt x="54638" y="89750"/>
                </a:cubicBezTo>
                <a:cubicBezTo>
                  <a:pt x="54638" y="78685"/>
                  <a:pt x="59605" y="68849"/>
                  <a:pt x="67056" y="61472"/>
                </a:cubicBezTo>
                <a:cubicBezTo>
                  <a:pt x="74507" y="52866"/>
                  <a:pt x="84441" y="49178"/>
                  <a:pt x="95617" y="49178"/>
                </a:cubicBezTo>
                <a:close/>
                <a:moveTo>
                  <a:pt x="95617" y="77455"/>
                </a:moveTo>
                <a:cubicBezTo>
                  <a:pt x="91892" y="77455"/>
                  <a:pt x="88166" y="78685"/>
                  <a:pt x="85683" y="81143"/>
                </a:cubicBezTo>
                <a:cubicBezTo>
                  <a:pt x="83199" y="83602"/>
                  <a:pt x="81957" y="87291"/>
                  <a:pt x="81957" y="90979"/>
                </a:cubicBezTo>
                <a:cubicBezTo>
                  <a:pt x="81957" y="94667"/>
                  <a:pt x="83199" y="98356"/>
                  <a:pt x="85683" y="100815"/>
                </a:cubicBezTo>
                <a:cubicBezTo>
                  <a:pt x="88166" y="103273"/>
                  <a:pt x="91892" y="104503"/>
                  <a:pt x="95617" y="104503"/>
                </a:cubicBezTo>
                <a:cubicBezTo>
                  <a:pt x="99342" y="104503"/>
                  <a:pt x="103068" y="103273"/>
                  <a:pt x="105551" y="100815"/>
                </a:cubicBezTo>
                <a:cubicBezTo>
                  <a:pt x="111760" y="94667"/>
                  <a:pt x="111760" y="86061"/>
                  <a:pt x="105551" y="81143"/>
                </a:cubicBezTo>
                <a:cubicBezTo>
                  <a:pt x="103068" y="78685"/>
                  <a:pt x="99342" y="77455"/>
                  <a:pt x="95617" y="77455"/>
                </a:cubicBezTo>
                <a:close/>
              </a:path>
            </a:pathLst>
          </a:custGeom>
          <a:solidFill>
            <a:srgbClr val="FFFFFF"/>
          </a:solidFill>
        </p:spPr>
      </p:sp>
      <p:sp>
        <p:nvSpPr>
          <p:cNvPr id="19" name="Text 15"/>
          <p:cNvSpPr/>
          <p:nvPr>
            <p:custDataLst>
              <p:tags r:id="rId17"/>
            </p:custDataLst>
          </p:nvPr>
        </p:nvSpPr>
        <p:spPr>
          <a:xfrm>
            <a:off x="6766560" y="1527048"/>
            <a:ext cx="1773936" cy="365760"/>
          </a:xfrm>
          <a:prstGeom prst="rect">
            <a:avLst/>
          </a:prstGeom>
          <a:noFill/>
        </p:spPr>
        <p:txBody>
          <a:bodyPr wrap="square" rtlCol="0" anchor="t">
            <a:spAutoFit/>
          </a:bodyPr>
          <a:lstStyle/>
          <a:p>
            <a:pP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战略建议</a:t>
            </a:r>
            <a:endParaRPr lang="en-US" sz="1500" dirty="0"/>
          </a:p>
        </p:txBody>
      </p:sp>
      <p:sp>
        <p:nvSpPr>
          <p:cNvPr id="20" name="Text 16"/>
          <p:cNvSpPr/>
          <p:nvPr>
            <p:custDataLst>
              <p:tags r:id="rId18"/>
            </p:custDataLst>
          </p:nvPr>
        </p:nvSpPr>
        <p:spPr>
          <a:xfrm>
            <a:off x="6766560" y="1801368"/>
            <a:ext cx="1773936" cy="2489200"/>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加大研发投入，特别是在AI、大数据等前沿技术上，以保持技术领先优势。扩大在新兴市场的布局，通过本地化策略，快速响应市场需求。强化数据安全和隐私保护，建立用户信任，符合国内外法规要求。优化供应链管理，提高供应链韧性和效率，应对经济波动带来的挑战。</a:t>
            </a:r>
            <a:endParaRPr lang="en-US" sz="15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133c1267236a448b9d93d495455daba5.png"/>
          <p:cNvPicPr>
            <a:picLocks noChangeAspect="1"/>
          </p:cNvPicPr>
          <p:nvPr/>
        </p:nvPicPr>
        <p:blipFill>
          <a:blip r:embed="rId1"/>
          <a:srcRect/>
          <a:stretch>
            <a:fillRect/>
          </a:stretch>
        </p:blipFill>
        <p:spPr>
          <a:xfrm>
            <a:off x="0" y="0"/>
            <a:ext cx="3813048" cy="5138928"/>
          </a:xfrm>
          <a:prstGeom prst="rect">
            <a:avLst/>
          </a:prstGeom>
        </p:spPr>
      </p:pic>
      <p:pic>
        <p:nvPicPr>
          <p:cNvPr id="3" name="Image 1" descr="http://test.flcccc.com/business_plan/3eb135d85c1d4ce099ad43ccf29b47a9/img/3f9672a2e9824dd1a4906bf1e02f9069.png"/>
          <p:cNvPicPr>
            <a:picLocks noChangeAspect="1"/>
          </p:cNvPicPr>
          <p:nvPr/>
        </p:nvPicPr>
        <p:blipFill>
          <a:blip r:embed="rId2"/>
          <a:srcRect/>
          <a:stretch>
            <a:fillRect/>
          </a:stretch>
        </p:blipFill>
        <p:spPr>
          <a:xfrm>
            <a:off x="7461504" y="228600"/>
            <a:ext cx="1371600" cy="493776"/>
          </a:xfrm>
          <a:prstGeom prst="rect">
            <a:avLst/>
          </a:prstGeom>
        </p:spPr>
      </p:pic>
      <p:sp>
        <p:nvSpPr>
          <p:cNvPr id="4" name="Shape 0"/>
          <p:cNvSpPr/>
          <p:nvPr/>
        </p:nvSpPr>
        <p:spPr>
          <a:xfrm>
            <a:off x="4434840" y="1773936"/>
            <a:ext cx="1499616" cy="402336"/>
          </a:xfrm>
          <a:custGeom>
            <a:avLst/>
            <a:gdLst/>
            <a:ahLst/>
            <a:cxnLst/>
            <a:rect l="l" t="t" r="r" b="b"/>
            <a:pathLst>
              <a:path w="1499616" h="402336">
                <a:moveTo>
                  <a:pt x="200940" y="0"/>
                </a:moveTo>
                <a:lnTo>
                  <a:pt x="1298379" y="0"/>
                </a:lnTo>
                <a:cubicBezTo>
                  <a:pt x="1409708" y="-286"/>
                  <a:pt x="1499616" y="89723"/>
                  <a:pt x="1499616" y="200742"/>
                </a:cubicBezTo>
                <a:cubicBezTo>
                  <a:pt x="1499616" y="311772"/>
                  <a:pt x="1409708" y="401771"/>
                  <a:pt x="1298379" y="402337"/>
                </a:cubicBezTo>
                <a:lnTo>
                  <a:pt x="200940" y="402337"/>
                </a:lnTo>
                <a:cubicBezTo>
                  <a:pt x="90017" y="401771"/>
                  <a:pt x="119" y="311772"/>
                  <a:pt x="0" y="201169"/>
                </a:cubicBezTo>
                <a:cubicBezTo>
                  <a:pt x="119" y="89723"/>
                  <a:pt x="90017" y="-286"/>
                  <a:pt x="200940" y="0"/>
                </a:cubicBezTo>
                <a:close/>
              </a:path>
            </a:pathLst>
          </a:custGeom>
          <a:solidFill>
            <a:srgbClr val="1E83DF"/>
          </a:solidFill>
          <a:effectLst>
            <a:outerShdw blurRad="66675" dist="25400" dir="2700000" algn="bl" rotWithShape="0">
              <a:srgbClr val="7A7A7A">
                <a:alpha val="100000"/>
              </a:srgbClr>
            </a:outerShdw>
          </a:effectLst>
        </p:spPr>
      </p:sp>
      <p:sp>
        <p:nvSpPr>
          <p:cNvPr id="5" name="Text 1"/>
          <p:cNvSpPr/>
          <p:nvPr/>
        </p:nvSpPr>
        <p:spPr>
          <a:xfrm>
            <a:off x="4443984" y="1755648"/>
            <a:ext cx="1508760" cy="320040"/>
          </a:xfrm>
          <a:prstGeom prst="rect">
            <a:avLst/>
          </a:prstGeom>
          <a:noFill/>
        </p:spPr>
        <p:txBody>
          <a:bodyPr wrap="square" rtlCol="0" anchor="t">
            <a:spAutoFit/>
          </a:bodyPr>
          <a:lstStyle/>
          <a:p>
            <a:pPr algn="ct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PART 03</a:t>
            </a:r>
            <a:endParaRPr lang="en-US" sz="1500" dirty="0"/>
          </a:p>
        </p:txBody>
      </p:sp>
      <p:sp>
        <p:nvSpPr>
          <p:cNvPr id="6" name="Text 2"/>
          <p:cNvSpPr/>
          <p:nvPr/>
        </p:nvSpPr>
        <p:spPr>
          <a:xfrm>
            <a:off x="4005072" y="2542032"/>
            <a:ext cx="3557016" cy="877824"/>
          </a:xfrm>
          <a:prstGeom prst="rect">
            <a:avLst/>
          </a:prstGeom>
          <a:noFill/>
        </p:spPr>
        <p:txBody>
          <a:bodyPr wrap="square" rtlCol="0" anchor="t">
            <a:spAutoFit/>
          </a:bodyPr>
          <a:lstStyle/>
          <a:p>
            <a:pPr algn="ctr">
              <a:spcBef>
                <a:spcPts val="375"/>
              </a:spcBef>
            </a:pPr>
            <a:r>
              <a:rPr lang="en-US" sz="57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产品介绍</a:t>
            </a:r>
            <a:endParaRPr lang="en-US" sz="1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产品和服务</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pic>
        <p:nvPicPr>
          <p:cNvPr id="5" name="Image 2" descr="http://test.flcccc.com/business_plan/img/08ce9dcdeed241b9b7164f2f8376ee15.png"/>
          <p:cNvPicPr>
            <a:picLocks noChangeAspect="1"/>
          </p:cNvPicPr>
          <p:nvPr/>
        </p:nvPicPr>
        <p:blipFill>
          <a:blip r:embed="rId3"/>
          <a:srcRect/>
          <a:stretch>
            <a:fillRect/>
          </a:stretch>
        </p:blipFill>
        <p:spPr>
          <a:xfrm>
            <a:off x="932688" y="1005840"/>
            <a:ext cx="2926080" cy="3584448"/>
          </a:xfrm>
          <a:prstGeom prst="rect">
            <a:avLst/>
          </a:prstGeom>
        </p:spPr>
      </p:pic>
      <p:sp>
        <p:nvSpPr>
          <p:cNvPr id="6" name="Shape 1"/>
          <p:cNvSpPr/>
          <p:nvPr>
            <p:custDataLst>
              <p:tags r:id="rId4"/>
            </p:custDataLst>
          </p:nvPr>
        </p:nvSpPr>
        <p:spPr>
          <a:xfrm>
            <a:off x="4129786" y="822960"/>
            <a:ext cx="256032" cy="256032"/>
          </a:xfrm>
          <a:custGeom>
            <a:avLst/>
            <a:gdLst/>
            <a:ahLst/>
            <a:cxnLst/>
            <a:rect l="l" t="t" r="r" b="b"/>
            <a:pathLst>
              <a:path w="256032" h="256032">
                <a:moveTo>
                  <a:pt x="240183" y="115233"/>
                </a:moveTo>
                <a:lnTo>
                  <a:pt x="181026" y="115233"/>
                </a:lnTo>
                <a:cubicBezTo>
                  <a:pt x="180521" y="115233"/>
                  <a:pt x="180111" y="115642"/>
                  <a:pt x="180111" y="116148"/>
                </a:cubicBezTo>
                <a:lnTo>
                  <a:pt x="180111" y="222667"/>
                </a:lnTo>
                <a:lnTo>
                  <a:pt x="161070" y="222667"/>
                </a:lnTo>
                <a:lnTo>
                  <a:pt x="161070" y="914"/>
                </a:lnTo>
                <a:cubicBezTo>
                  <a:pt x="161070" y="409"/>
                  <a:pt x="160661" y="0"/>
                  <a:pt x="160156" y="0"/>
                </a:cubicBezTo>
                <a:lnTo>
                  <a:pt x="101026" y="0"/>
                </a:lnTo>
                <a:cubicBezTo>
                  <a:pt x="100521" y="0"/>
                  <a:pt x="100112" y="409"/>
                  <a:pt x="100112" y="914"/>
                </a:cubicBezTo>
                <a:lnTo>
                  <a:pt x="100112" y="222667"/>
                </a:lnTo>
                <a:lnTo>
                  <a:pt x="81080" y="222667"/>
                </a:lnTo>
                <a:lnTo>
                  <a:pt x="81080" y="57442"/>
                </a:lnTo>
                <a:cubicBezTo>
                  <a:pt x="81080" y="56937"/>
                  <a:pt x="80671" y="56527"/>
                  <a:pt x="80166" y="56527"/>
                </a:cubicBezTo>
                <a:lnTo>
                  <a:pt x="21008" y="56527"/>
                </a:lnTo>
                <a:cubicBezTo>
                  <a:pt x="20503" y="56527"/>
                  <a:pt x="20094" y="56937"/>
                  <a:pt x="20094" y="57442"/>
                </a:cubicBezTo>
                <a:lnTo>
                  <a:pt x="20094" y="222667"/>
                </a:lnTo>
                <a:lnTo>
                  <a:pt x="0" y="222667"/>
                </a:lnTo>
                <a:lnTo>
                  <a:pt x="0" y="255118"/>
                </a:lnTo>
                <a:cubicBezTo>
                  <a:pt x="0" y="255623"/>
                  <a:pt x="409" y="256032"/>
                  <a:pt x="914" y="256032"/>
                </a:cubicBezTo>
                <a:lnTo>
                  <a:pt x="255118" y="256032"/>
                </a:lnTo>
                <a:cubicBezTo>
                  <a:pt x="255623" y="256032"/>
                  <a:pt x="256032" y="255623"/>
                  <a:pt x="256032" y="255118"/>
                </a:cubicBezTo>
                <a:lnTo>
                  <a:pt x="256032" y="222667"/>
                </a:lnTo>
                <a:lnTo>
                  <a:pt x="241098" y="222667"/>
                </a:lnTo>
                <a:lnTo>
                  <a:pt x="241098" y="116148"/>
                </a:lnTo>
                <a:cubicBezTo>
                  <a:pt x="241098" y="115642"/>
                  <a:pt x="240689" y="115233"/>
                  <a:pt x="240183" y="115233"/>
                </a:cubicBezTo>
                <a:close/>
              </a:path>
            </a:pathLst>
          </a:custGeom>
          <a:solidFill>
            <a:srgbClr val="1E83DF"/>
          </a:solidFill>
        </p:spPr>
      </p:sp>
      <p:sp>
        <p:nvSpPr>
          <p:cNvPr id="7" name="Shape 2"/>
          <p:cNvSpPr/>
          <p:nvPr>
            <p:custDataLst>
              <p:tags r:id="rId5"/>
            </p:custDataLst>
          </p:nvPr>
        </p:nvSpPr>
        <p:spPr>
          <a:xfrm>
            <a:off x="4129786" y="2331720"/>
            <a:ext cx="256032" cy="256032"/>
          </a:xfrm>
          <a:custGeom>
            <a:avLst/>
            <a:gdLst/>
            <a:ahLst/>
            <a:cxnLst/>
            <a:rect l="l" t="t" r="r" b="b"/>
            <a:pathLst>
              <a:path w="256032" h="256032">
                <a:moveTo>
                  <a:pt x="169432" y="36243"/>
                </a:moveTo>
                <a:cubicBezTo>
                  <a:pt x="220404" y="47827"/>
                  <a:pt x="256032" y="92415"/>
                  <a:pt x="256032" y="144728"/>
                </a:cubicBezTo>
                <a:cubicBezTo>
                  <a:pt x="256032" y="206079"/>
                  <a:pt x="206079" y="256032"/>
                  <a:pt x="144680" y="256032"/>
                </a:cubicBezTo>
                <a:cubicBezTo>
                  <a:pt x="92445" y="256032"/>
                  <a:pt x="47812" y="220407"/>
                  <a:pt x="36226" y="169442"/>
                </a:cubicBezTo>
                <a:cubicBezTo>
                  <a:pt x="35469" y="166137"/>
                  <a:pt x="36263" y="162690"/>
                  <a:pt x="38395" y="160031"/>
                </a:cubicBezTo>
                <a:cubicBezTo>
                  <a:pt x="40499" y="157399"/>
                  <a:pt x="43726" y="155826"/>
                  <a:pt x="47101" y="155826"/>
                </a:cubicBezTo>
                <a:lnTo>
                  <a:pt x="155826" y="155826"/>
                </a:lnTo>
                <a:lnTo>
                  <a:pt x="155826" y="47116"/>
                </a:lnTo>
                <a:cubicBezTo>
                  <a:pt x="155826" y="43735"/>
                  <a:pt x="157397" y="40513"/>
                  <a:pt x="160025" y="38416"/>
                </a:cubicBezTo>
                <a:cubicBezTo>
                  <a:pt x="162690" y="36318"/>
                  <a:pt x="166178" y="35522"/>
                  <a:pt x="169432" y="36243"/>
                </a:cubicBezTo>
                <a:close/>
                <a:moveTo>
                  <a:pt x="122452" y="0"/>
                </a:moveTo>
                <a:cubicBezTo>
                  <a:pt x="128605" y="0"/>
                  <a:pt x="133589" y="4992"/>
                  <a:pt x="133589" y="11135"/>
                </a:cubicBezTo>
                <a:lnTo>
                  <a:pt x="133589" y="122448"/>
                </a:lnTo>
                <a:cubicBezTo>
                  <a:pt x="133589" y="128592"/>
                  <a:pt x="128605" y="133584"/>
                  <a:pt x="122452" y="133584"/>
                </a:cubicBezTo>
                <a:lnTo>
                  <a:pt x="11137" y="133584"/>
                </a:lnTo>
                <a:cubicBezTo>
                  <a:pt x="4993" y="133584"/>
                  <a:pt x="0" y="128592"/>
                  <a:pt x="0" y="122448"/>
                </a:cubicBezTo>
                <a:cubicBezTo>
                  <a:pt x="0" y="54945"/>
                  <a:pt x="54947" y="0"/>
                  <a:pt x="122452" y="0"/>
                </a:cubicBezTo>
                <a:lnTo>
                  <a:pt x="122452" y="0"/>
                </a:lnTo>
                <a:close/>
              </a:path>
            </a:pathLst>
          </a:custGeom>
          <a:solidFill>
            <a:srgbClr val="1E83DF"/>
          </a:solidFill>
        </p:spPr>
      </p:sp>
      <p:sp>
        <p:nvSpPr>
          <p:cNvPr id="8" name="Shape 3"/>
          <p:cNvSpPr/>
          <p:nvPr>
            <p:custDataLst>
              <p:tags r:id="rId6"/>
            </p:custDataLst>
          </p:nvPr>
        </p:nvSpPr>
        <p:spPr>
          <a:xfrm>
            <a:off x="4129786" y="3611880"/>
            <a:ext cx="256032" cy="219456"/>
          </a:xfrm>
          <a:custGeom>
            <a:avLst/>
            <a:gdLst/>
            <a:ahLst/>
            <a:cxnLst/>
            <a:rect l="l" t="t" r="r" b="b"/>
            <a:pathLst>
              <a:path w="256032" h="219456">
                <a:moveTo>
                  <a:pt x="104021" y="111466"/>
                </a:moveTo>
                <a:cubicBezTo>
                  <a:pt x="104021" y="111466"/>
                  <a:pt x="111250" y="120702"/>
                  <a:pt x="128016" y="120702"/>
                </a:cubicBezTo>
                <a:cubicBezTo>
                  <a:pt x="144839" y="120702"/>
                  <a:pt x="152011" y="111466"/>
                  <a:pt x="152011" y="111466"/>
                </a:cubicBezTo>
                <a:cubicBezTo>
                  <a:pt x="203208" y="120749"/>
                  <a:pt x="209894" y="135462"/>
                  <a:pt x="210679" y="187083"/>
                </a:cubicBezTo>
                <a:cubicBezTo>
                  <a:pt x="210735" y="190426"/>
                  <a:pt x="210782" y="190973"/>
                  <a:pt x="210782" y="190671"/>
                </a:cubicBezTo>
                <a:cubicBezTo>
                  <a:pt x="210782" y="191568"/>
                  <a:pt x="210782" y="192872"/>
                  <a:pt x="210782" y="194713"/>
                </a:cubicBezTo>
                <a:cubicBezTo>
                  <a:pt x="210782" y="194713"/>
                  <a:pt x="198607" y="219456"/>
                  <a:pt x="128016" y="219456"/>
                </a:cubicBezTo>
                <a:cubicBezTo>
                  <a:pt x="57472" y="219456"/>
                  <a:pt x="45250" y="194713"/>
                  <a:pt x="45250" y="194713"/>
                </a:cubicBezTo>
                <a:cubicBezTo>
                  <a:pt x="45250" y="191823"/>
                  <a:pt x="45250" y="190180"/>
                  <a:pt x="45250" y="189273"/>
                </a:cubicBezTo>
                <a:cubicBezTo>
                  <a:pt x="45250" y="189727"/>
                  <a:pt x="45297" y="189528"/>
                  <a:pt x="45399" y="185439"/>
                </a:cubicBezTo>
                <a:cubicBezTo>
                  <a:pt x="46288" y="135160"/>
                  <a:pt x="53413" y="120645"/>
                  <a:pt x="104021" y="111466"/>
                </a:cubicBezTo>
                <a:close/>
                <a:moveTo>
                  <a:pt x="208285" y="101106"/>
                </a:moveTo>
                <a:cubicBezTo>
                  <a:pt x="249898" y="108689"/>
                  <a:pt x="255293" y="120607"/>
                  <a:pt x="255985" y="162557"/>
                </a:cubicBezTo>
                <a:cubicBezTo>
                  <a:pt x="256032" y="165248"/>
                  <a:pt x="256032" y="165702"/>
                  <a:pt x="256032" y="165456"/>
                </a:cubicBezTo>
                <a:cubicBezTo>
                  <a:pt x="256032" y="166146"/>
                  <a:pt x="256032" y="167194"/>
                  <a:pt x="256032" y="168743"/>
                </a:cubicBezTo>
                <a:cubicBezTo>
                  <a:pt x="256032" y="168743"/>
                  <a:pt x="250290" y="180368"/>
                  <a:pt x="222340" y="185949"/>
                </a:cubicBezTo>
                <a:cubicBezTo>
                  <a:pt x="221891" y="158572"/>
                  <a:pt x="219563" y="139911"/>
                  <a:pt x="209520" y="126047"/>
                </a:cubicBezTo>
                <a:cubicBezTo>
                  <a:pt x="203732" y="118010"/>
                  <a:pt x="195821" y="112523"/>
                  <a:pt x="187161" y="108585"/>
                </a:cubicBezTo>
                <a:cubicBezTo>
                  <a:pt x="187704" y="108585"/>
                  <a:pt x="188246" y="108633"/>
                  <a:pt x="188789" y="108633"/>
                </a:cubicBezTo>
                <a:cubicBezTo>
                  <a:pt x="202450" y="108633"/>
                  <a:pt x="208285" y="101106"/>
                  <a:pt x="208285" y="101106"/>
                </a:cubicBezTo>
                <a:close/>
                <a:moveTo>
                  <a:pt x="47728" y="101106"/>
                </a:moveTo>
                <a:cubicBezTo>
                  <a:pt x="47728" y="101106"/>
                  <a:pt x="53563" y="108633"/>
                  <a:pt x="67206" y="108633"/>
                </a:cubicBezTo>
                <a:cubicBezTo>
                  <a:pt x="67758" y="108633"/>
                  <a:pt x="68300" y="108585"/>
                  <a:pt x="68842" y="108585"/>
                </a:cubicBezTo>
                <a:cubicBezTo>
                  <a:pt x="60183" y="112523"/>
                  <a:pt x="52319" y="118010"/>
                  <a:pt x="46484" y="126047"/>
                </a:cubicBezTo>
                <a:cubicBezTo>
                  <a:pt x="36450" y="139911"/>
                  <a:pt x="34169" y="158572"/>
                  <a:pt x="33683" y="185949"/>
                </a:cubicBezTo>
                <a:cubicBezTo>
                  <a:pt x="5732" y="180368"/>
                  <a:pt x="0" y="168743"/>
                  <a:pt x="0" y="168743"/>
                </a:cubicBezTo>
                <a:cubicBezTo>
                  <a:pt x="0" y="167194"/>
                  <a:pt x="0" y="166146"/>
                  <a:pt x="0" y="165456"/>
                </a:cubicBezTo>
                <a:cubicBezTo>
                  <a:pt x="0" y="165702"/>
                  <a:pt x="47" y="165248"/>
                  <a:pt x="103" y="162557"/>
                </a:cubicBezTo>
                <a:cubicBezTo>
                  <a:pt x="739" y="120607"/>
                  <a:pt x="6181" y="108689"/>
                  <a:pt x="47728" y="101106"/>
                </a:cubicBezTo>
                <a:close/>
                <a:moveTo>
                  <a:pt x="188854" y="10577"/>
                </a:moveTo>
                <a:cubicBezTo>
                  <a:pt x="219161" y="10577"/>
                  <a:pt x="224407" y="30079"/>
                  <a:pt x="224407" y="54170"/>
                </a:cubicBezTo>
                <a:cubicBezTo>
                  <a:pt x="224407" y="78261"/>
                  <a:pt x="208482" y="97772"/>
                  <a:pt x="188854" y="97772"/>
                </a:cubicBezTo>
                <a:cubicBezTo>
                  <a:pt x="182963" y="97772"/>
                  <a:pt x="177474" y="96025"/>
                  <a:pt x="172583" y="92984"/>
                </a:cubicBezTo>
                <a:cubicBezTo>
                  <a:pt x="179653" y="81661"/>
                  <a:pt x="183515" y="67986"/>
                  <a:pt x="183515" y="53679"/>
                </a:cubicBezTo>
                <a:cubicBezTo>
                  <a:pt x="183515" y="41052"/>
                  <a:pt x="182570" y="25196"/>
                  <a:pt x="175547" y="12173"/>
                </a:cubicBezTo>
                <a:cubicBezTo>
                  <a:pt x="179307" y="11125"/>
                  <a:pt x="183711" y="10577"/>
                  <a:pt x="188854" y="10577"/>
                </a:cubicBezTo>
                <a:close/>
                <a:moveTo>
                  <a:pt x="67215" y="10577"/>
                </a:moveTo>
                <a:cubicBezTo>
                  <a:pt x="72312" y="10577"/>
                  <a:pt x="76716" y="11125"/>
                  <a:pt x="80485" y="12173"/>
                </a:cubicBezTo>
                <a:cubicBezTo>
                  <a:pt x="73499" y="25196"/>
                  <a:pt x="72517" y="41052"/>
                  <a:pt x="72517" y="53679"/>
                </a:cubicBezTo>
                <a:cubicBezTo>
                  <a:pt x="72517" y="67986"/>
                  <a:pt x="76370" y="81661"/>
                  <a:pt x="83449" y="92984"/>
                </a:cubicBezTo>
                <a:cubicBezTo>
                  <a:pt x="78596" y="96025"/>
                  <a:pt x="73060" y="97772"/>
                  <a:pt x="67215" y="97772"/>
                </a:cubicBezTo>
                <a:cubicBezTo>
                  <a:pt x="47578" y="97772"/>
                  <a:pt x="31597" y="78261"/>
                  <a:pt x="31597" y="54170"/>
                </a:cubicBezTo>
                <a:cubicBezTo>
                  <a:pt x="31597" y="30079"/>
                  <a:pt x="36843" y="10577"/>
                  <a:pt x="67215" y="10577"/>
                </a:cubicBezTo>
                <a:close/>
                <a:moveTo>
                  <a:pt x="128016" y="0"/>
                </a:moveTo>
                <a:cubicBezTo>
                  <a:pt x="165411" y="0"/>
                  <a:pt x="171835" y="24035"/>
                  <a:pt x="171835" y="53660"/>
                </a:cubicBezTo>
                <a:cubicBezTo>
                  <a:pt x="171835" y="83285"/>
                  <a:pt x="152198" y="107320"/>
                  <a:pt x="128016" y="107320"/>
                </a:cubicBezTo>
                <a:cubicBezTo>
                  <a:pt x="103825" y="107320"/>
                  <a:pt x="84197" y="83285"/>
                  <a:pt x="84197" y="53660"/>
                </a:cubicBezTo>
                <a:cubicBezTo>
                  <a:pt x="84197" y="24035"/>
                  <a:pt x="90677" y="0"/>
                  <a:pt x="128016" y="0"/>
                </a:cubicBezTo>
                <a:lnTo>
                  <a:pt x="128016" y="0"/>
                </a:lnTo>
                <a:close/>
              </a:path>
            </a:pathLst>
          </a:custGeom>
          <a:solidFill>
            <a:srgbClr val="1E83DF"/>
          </a:solidFill>
        </p:spPr>
      </p:sp>
      <p:sp>
        <p:nvSpPr>
          <p:cNvPr id="9" name="Text 4"/>
          <p:cNvSpPr/>
          <p:nvPr>
            <p:custDataLst>
              <p:tags r:id="rId7"/>
            </p:custDataLst>
          </p:nvPr>
        </p:nvSpPr>
        <p:spPr>
          <a:xfrm>
            <a:off x="4477258" y="786384"/>
            <a:ext cx="3721608"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AI驱动的智能客服系统</a:t>
            </a:r>
            <a:endParaRPr lang="en-US" sz="1500" dirty="0"/>
          </a:p>
        </p:txBody>
      </p:sp>
      <p:sp>
        <p:nvSpPr>
          <p:cNvPr id="10" name="Text 5"/>
          <p:cNvSpPr/>
          <p:nvPr>
            <p:custDataLst>
              <p:tags r:id="rId8"/>
            </p:custDataLst>
          </p:nvPr>
        </p:nvSpPr>
        <p:spPr>
          <a:xfrm>
            <a:off x="4029075" y="1042670"/>
            <a:ext cx="4904105" cy="124523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我们的智能客服系统采用先进的自然语言处理技术，能够理解复杂的人类语言，提供24/7的无缝客户服务。据《全球智能客服市场报告》显示，2024年全球智能客服市场规模预计达到150亿美元，年复合增长率超过20%。我们的系统不仅能够显著降低企业的人力成本，还能通过个性化服务提升客户满意度。</a:t>
            </a:r>
            <a:endParaRPr lang="en-US" sz="1500" dirty="0"/>
          </a:p>
        </p:txBody>
      </p:sp>
      <p:sp>
        <p:nvSpPr>
          <p:cNvPr id="11" name="Text 6"/>
          <p:cNvSpPr/>
          <p:nvPr>
            <p:custDataLst>
              <p:tags r:id="rId9"/>
            </p:custDataLst>
          </p:nvPr>
        </p:nvSpPr>
        <p:spPr>
          <a:xfrm>
            <a:off x="4477258" y="2276856"/>
            <a:ext cx="3721608"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大数据分析平台</a:t>
            </a:r>
            <a:endParaRPr lang="en-US" sz="1500" dirty="0"/>
          </a:p>
        </p:txBody>
      </p:sp>
      <p:sp>
        <p:nvSpPr>
          <p:cNvPr id="12" name="Text 7"/>
          <p:cNvSpPr/>
          <p:nvPr>
            <p:custDataLst>
              <p:tags r:id="rId10"/>
            </p:custDataLst>
          </p:nvPr>
        </p:nvSpPr>
        <p:spPr>
          <a:xfrm>
            <a:off x="4032885" y="2541905"/>
            <a:ext cx="4899660" cy="1014730"/>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我们提供的大数据分析平台能够帮助企业从海量数据中挖掘有价值的信息，优化决策过程。根据IDC的数据，到2024年，全球大数据市场将达到2876亿美元，其中数据分析软件的市场需求尤为旺盛。我们的平台支持实时数据分析，为企业提供即时洞察，助力业务增长。</a:t>
            </a:r>
            <a:endParaRPr lang="en-US" sz="1500" dirty="0"/>
          </a:p>
        </p:txBody>
      </p:sp>
      <p:sp>
        <p:nvSpPr>
          <p:cNvPr id="13" name="Text 8"/>
          <p:cNvSpPr/>
          <p:nvPr>
            <p:custDataLst>
              <p:tags r:id="rId11"/>
            </p:custDataLst>
          </p:nvPr>
        </p:nvSpPr>
        <p:spPr>
          <a:xfrm>
            <a:off x="4477258" y="3520440"/>
            <a:ext cx="3721608"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云安全解决方案</a:t>
            </a:r>
            <a:endParaRPr lang="en-US" sz="1500" dirty="0"/>
          </a:p>
        </p:txBody>
      </p:sp>
      <p:sp>
        <p:nvSpPr>
          <p:cNvPr id="14" name="Text 9"/>
          <p:cNvSpPr/>
          <p:nvPr>
            <p:custDataLst>
              <p:tags r:id="rId12"/>
            </p:custDataLst>
          </p:nvPr>
        </p:nvSpPr>
        <p:spPr>
          <a:xfrm>
            <a:off x="4029075" y="3813175"/>
            <a:ext cx="4904105" cy="1014730"/>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在数字化转型加速的背景下，网络安全成为企业关注的焦点。Gartner预测，2024年全球信息安全和风险管理支出将超过1900亿美元。我们的云安全解决方案包括防火墙、入侵检测、数据加密等服务，旨在为企业构建坚固的网络防线，保护其核心资产免受威胁。</a:t>
            </a:r>
            <a:endParaRPr lang="en-US" sz="1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320040"/>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客户画像</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pic>
        <p:nvPicPr>
          <p:cNvPr id="5" name="Image 2" descr="http://test.flcccc.com/business_plan/img/9ca60a996bb44cecb525fe8967df40c8.png"/>
          <p:cNvPicPr>
            <a:picLocks noChangeAspect="1"/>
          </p:cNvPicPr>
          <p:nvPr/>
        </p:nvPicPr>
        <p:blipFill>
          <a:blip r:embed="rId3"/>
          <a:srcRect/>
          <a:stretch>
            <a:fillRect/>
          </a:stretch>
        </p:blipFill>
        <p:spPr>
          <a:xfrm>
            <a:off x="813816" y="1042416"/>
            <a:ext cx="2468880" cy="3657600"/>
          </a:xfrm>
          <a:prstGeom prst="rect">
            <a:avLst/>
          </a:prstGeom>
        </p:spPr>
      </p:pic>
      <p:sp>
        <p:nvSpPr>
          <p:cNvPr id="6" name="Text 1"/>
          <p:cNvSpPr/>
          <p:nvPr>
            <p:custDataLst>
              <p:tags r:id="rId4"/>
            </p:custDataLst>
          </p:nvPr>
        </p:nvSpPr>
        <p:spPr>
          <a:xfrm>
            <a:off x="3559302" y="990473"/>
            <a:ext cx="2450592" cy="22860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目标用户群体</a:t>
            </a:r>
            <a:endParaRPr lang="en-US" sz="1500" dirty="0"/>
          </a:p>
        </p:txBody>
      </p:sp>
      <p:sp>
        <p:nvSpPr>
          <p:cNvPr id="7" name="Text 2"/>
          <p:cNvSpPr/>
          <p:nvPr>
            <p:custDataLst>
              <p:tags r:id="rId5"/>
            </p:custDataLst>
          </p:nvPr>
        </p:nvSpPr>
        <p:spPr>
          <a:xfrm>
            <a:off x="3559175" y="1301115"/>
            <a:ext cx="2715260" cy="1622425"/>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我们的主要客户是年龄在25至45岁之间的中高收入专业人士，他们对科技产品有较高的接受度，追求生活品质与工作效率的提升。这部分人群通常居住在一线城市或新一线城市，对在线服务的便捷性和个性化有较高要求。</a:t>
            </a:r>
            <a:endParaRPr lang="en-US" sz="1500" dirty="0"/>
          </a:p>
        </p:txBody>
      </p:sp>
      <p:sp>
        <p:nvSpPr>
          <p:cNvPr id="8" name="Text 3"/>
          <p:cNvSpPr/>
          <p:nvPr>
            <p:custDataLst>
              <p:tags r:id="rId6"/>
            </p:custDataLst>
          </p:nvPr>
        </p:nvSpPr>
        <p:spPr>
          <a:xfrm>
            <a:off x="6265926" y="990473"/>
            <a:ext cx="2450592" cy="22860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需求分析</a:t>
            </a:r>
            <a:endParaRPr lang="en-US" sz="1500" dirty="0"/>
          </a:p>
        </p:txBody>
      </p:sp>
      <p:sp>
        <p:nvSpPr>
          <p:cNvPr id="9" name="Text 4"/>
          <p:cNvSpPr/>
          <p:nvPr>
            <p:custDataLst>
              <p:tags r:id="rId7"/>
            </p:custDataLst>
          </p:nvPr>
        </p:nvSpPr>
        <p:spPr>
          <a:xfrm>
            <a:off x="6265926" y="1301369"/>
            <a:ext cx="2450592" cy="1188720"/>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目标客户寻求的是高效、便捷且个性化的在线服务体验。他们期望通过使用我们的产品或服务，能够节省时间，提高工作和生活的效率。同时，对数据安全和个人隐私保护有着严格的要求，希望获得值得信赖的服务提供商。</a:t>
            </a:r>
            <a:endParaRPr lang="en-US" sz="1500" dirty="0"/>
          </a:p>
        </p:txBody>
      </p:sp>
      <p:sp>
        <p:nvSpPr>
          <p:cNvPr id="10" name="Text 5"/>
          <p:cNvSpPr/>
          <p:nvPr>
            <p:custDataLst>
              <p:tags r:id="rId8"/>
            </p:custDataLst>
          </p:nvPr>
        </p:nvSpPr>
        <p:spPr>
          <a:xfrm>
            <a:off x="3559302" y="2901569"/>
            <a:ext cx="2450592" cy="256032"/>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消费行为</a:t>
            </a:r>
            <a:endParaRPr lang="en-US" sz="1500" dirty="0"/>
          </a:p>
        </p:txBody>
      </p:sp>
      <p:sp>
        <p:nvSpPr>
          <p:cNvPr id="11" name="Text 6"/>
          <p:cNvSpPr/>
          <p:nvPr>
            <p:custDataLst>
              <p:tags r:id="rId9"/>
            </p:custDataLst>
          </p:nvPr>
        </p:nvSpPr>
        <p:spPr>
          <a:xfrm>
            <a:off x="3559175" y="3212465"/>
            <a:ext cx="2588895" cy="1622425"/>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目标客户群体更倾向于通过线上渠道进行产品和服务的搜索、比较和购买，重视用户评价和口碑推荐。他们在做出购买决策前，会进行详尽的研究，对比不同品牌和产品的优劣，寻求性价比高的解决方案。</a:t>
            </a:r>
            <a:endParaRPr lang="en-US" sz="1500" dirty="0"/>
          </a:p>
        </p:txBody>
      </p:sp>
      <p:sp>
        <p:nvSpPr>
          <p:cNvPr id="12" name="Text 7"/>
          <p:cNvSpPr/>
          <p:nvPr>
            <p:custDataLst>
              <p:tags r:id="rId10"/>
            </p:custDataLst>
          </p:nvPr>
        </p:nvSpPr>
        <p:spPr>
          <a:xfrm>
            <a:off x="6265926" y="2901569"/>
            <a:ext cx="2450592" cy="22860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营销触点偏好</a:t>
            </a:r>
            <a:endParaRPr lang="en-US" sz="1500" dirty="0"/>
          </a:p>
        </p:txBody>
      </p:sp>
      <p:sp>
        <p:nvSpPr>
          <p:cNvPr id="13" name="Text 8"/>
          <p:cNvSpPr/>
          <p:nvPr>
            <p:custDataLst>
              <p:tags r:id="rId11"/>
            </p:custDataLst>
          </p:nvPr>
        </p:nvSpPr>
        <p:spPr>
          <a:xfrm>
            <a:off x="6265926" y="3212465"/>
            <a:ext cx="2450592" cy="1188720"/>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为了有效触达并吸引目标客户，我们应重点利用社交媒体平台、专业论坛和行业展会等渠道进行精准营销。此外，通过内容营销，如发布行业洞察报告、技术趋势分析等高质量内容，可以增强品牌的影响力和吸引力。</a:t>
            </a:r>
            <a:endParaRPr lang="en-US" sz="1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技术优势</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nvSpPr>
        <p:spPr>
          <a:xfrm>
            <a:off x="722376" y="1417320"/>
            <a:ext cx="1188720" cy="1362456"/>
          </a:xfrm>
          <a:custGeom>
            <a:avLst/>
            <a:gdLst/>
            <a:ahLst/>
            <a:cxnLst/>
            <a:rect l="l" t="t" r="r" b="b"/>
            <a:pathLst>
              <a:path w="1188720" h="1362456">
                <a:moveTo>
                  <a:pt x="1188720" y="323328"/>
                </a:moveTo>
                <a:lnTo>
                  <a:pt x="1188720" y="1038092"/>
                </a:lnTo>
                <a:cubicBezTo>
                  <a:pt x="1188720" y="1058962"/>
                  <a:pt x="1176942" y="1078035"/>
                  <a:pt x="1158310" y="1087337"/>
                </a:cubicBezTo>
                <a:lnTo>
                  <a:pt x="618814" y="1356689"/>
                </a:lnTo>
                <a:cubicBezTo>
                  <a:pt x="603413" y="1364378"/>
                  <a:pt x="585307" y="1364378"/>
                  <a:pt x="569906" y="1356689"/>
                </a:cubicBezTo>
                <a:lnTo>
                  <a:pt x="30410" y="1087337"/>
                </a:lnTo>
                <a:cubicBezTo>
                  <a:pt x="11778" y="1078035"/>
                  <a:pt x="0" y="1058962"/>
                  <a:pt x="0" y="1038092"/>
                </a:cubicBezTo>
                <a:lnTo>
                  <a:pt x="0" y="323328"/>
                </a:lnTo>
                <a:cubicBezTo>
                  <a:pt x="0" y="302428"/>
                  <a:pt x="11812" y="283333"/>
                  <a:pt x="30485" y="274046"/>
                </a:cubicBezTo>
                <a:lnTo>
                  <a:pt x="569981" y="5729"/>
                </a:lnTo>
                <a:cubicBezTo>
                  <a:pt x="585341" y="-1910"/>
                  <a:pt x="603379" y="-1910"/>
                  <a:pt x="618739" y="5729"/>
                </a:cubicBezTo>
                <a:lnTo>
                  <a:pt x="1158235" y="274046"/>
                </a:lnTo>
                <a:cubicBezTo>
                  <a:pt x="1176908" y="283333"/>
                  <a:pt x="1188720" y="302428"/>
                  <a:pt x="1188720" y="323328"/>
                </a:cubicBezTo>
                <a:close/>
              </a:path>
            </a:pathLst>
          </a:custGeom>
          <a:solidFill>
            <a:srgbClr val="CCE7FF"/>
          </a:solidFill>
        </p:spPr>
      </p:sp>
      <p:sp>
        <p:nvSpPr>
          <p:cNvPr id="6" name="Shape 2"/>
          <p:cNvSpPr/>
          <p:nvPr/>
        </p:nvSpPr>
        <p:spPr>
          <a:xfrm>
            <a:off x="795528" y="1499616"/>
            <a:ext cx="1042416" cy="1197864"/>
          </a:xfrm>
          <a:custGeom>
            <a:avLst/>
            <a:gdLst/>
            <a:ahLst/>
            <a:cxnLst/>
            <a:rect l="l" t="t" r="r" b="b"/>
            <a:pathLst>
              <a:path w="1042416" h="1197864">
                <a:moveTo>
                  <a:pt x="1042416" y="284268"/>
                </a:moveTo>
                <a:lnTo>
                  <a:pt x="1042416" y="912685"/>
                </a:lnTo>
                <a:cubicBezTo>
                  <a:pt x="1042416" y="931034"/>
                  <a:pt x="1032088" y="947802"/>
                  <a:pt x="1015749" y="955981"/>
                </a:cubicBezTo>
                <a:lnTo>
                  <a:pt x="542653" y="1192794"/>
                </a:lnTo>
                <a:cubicBezTo>
                  <a:pt x="529147" y="1199554"/>
                  <a:pt x="513269" y="1199554"/>
                  <a:pt x="499763" y="1192794"/>
                </a:cubicBezTo>
                <a:lnTo>
                  <a:pt x="26667" y="955981"/>
                </a:lnTo>
                <a:cubicBezTo>
                  <a:pt x="10328" y="947802"/>
                  <a:pt x="0" y="931034"/>
                  <a:pt x="0" y="912685"/>
                </a:cubicBezTo>
                <a:lnTo>
                  <a:pt x="0" y="284268"/>
                </a:lnTo>
                <a:cubicBezTo>
                  <a:pt x="0" y="265893"/>
                  <a:pt x="10358" y="249104"/>
                  <a:pt x="26733" y="240939"/>
                </a:cubicBezTo>
                <a:lnTo>
                  <a:pt x="499830" y="5037"/>
                </a:lnTo>
                <a:cubicBezTo>
                  <a:pt x="513299" y="-1679"/>
                  <a:pt x="529117" y="-1679"/>
                  <a:pt x="542586" y="5037"/>
                </a:cubicBezTo>
                <a:lnTo>
                  <a:pt x="1015683" y="240939"/>
                </a:lnTo>
                <a:cubicBezTo>
                  <a:pt x="1032058" y="249104"/>
                  <a:pt x="1042416" y="265893"/>
                  <a:pt x="1042416" y="284268"/>
                </a:cubicBezTo>
                <a:close/>
              </a:path>
            </a:pathLst>
          </a:custGeom>
          <a:solidFill>
            <a:srgbClr val="1E83DF"/>
          </a:solidFill>
        </p:spPr>
      </p:sp>
      <p:sp>
        <p:nvSpPr>
          <p:cNvPr id="7" name="Shape 3"/>
          <p:cNvSpPr/>
          <p:nvPr/>
        </p:nvSpPr>
        <p:spPr>
          <a:xfrm>
            <a:off x="1124712" y="1901952"/>
            <a:ext cx="384048" cy="384048"/>
          </a:xfrm>
          <a:custGeom>
            <a:avLst/>
            <a:gdLst/>
            <a:ahLst/>
            <a:cxnLst/>
            <a:rect l="l" t="t" r="r" b="b"/>
            <a:pathLst>
              <a:path w="384048" h="384048">
                <a:moveTo>
                  <a:pt x="243796" y="30491"/>
                </a:moveTo>
                <a:lnTo>
                  <a:pt x="243796" y="140297"/>
                </a:lnTo>
                <a:lnTo>
                  <a:pt x="353605" y="140297"/>
                </a:lnTo>
                <a:cubicBezTo>
                  <a:pt x="351751" y="131086"/>
                  <a:pt x="348970" y="122155"/>
                  <a:pt x="345321" y="113456"/>
                </a:cubicBezTo>
                <a:cubicBezTo>
                  <a:pt x="338243" y="96753"/>
                  <a:pt x="328154" y="81759"/>
                  <a:pt x="315245" y="68850"/>
                </a:cubicBezTo>
                <a:cubicBezTo>
                  <a:pt x="302335" y="55941"/>
                  <a:pt x="287341" y="45861"/>
                  <a:pt x="270637" y="38775"/>
                </a:cubicBezTo>
                <a:cubicBezTo>
                  <a:pt x="261938" y="35077"/>
                  <a:pt x="252958" y="32344"/>
                  <a:pt x="243796" y="30491"/>
                </a:cubicBezTo>
                <a:close/>
                <a:moveTo>
                  <a:pt x="216037" y="0"/>
                </a:moveTo>
                <a:cubicBezTo>
                  <a:pt x="308814" y="0"/>
                  <a:pt x="384048" y="75242"/>
                  <a:pt x="384048" y="168007"/>
                </a:cubicBezTo>
                <a:lnTo>
                  <a:pt x="216037" y="168007"/>
                </a:lnTo>
                <a:lnTo>
                  <a:pt x="216037" y="0"/>
                </a:lnTo>
                <a:close/>
                <a:moveTo>
                  <a:pt x="192024" y="0"/>
                </a:moveTo>
                <a:lnTo>
                  <a:pt x="192024" y="192019"/>
                </a:lnTo>
                <a:lnTo>
                  <a:pt x="384048" y="192019"/>
                </a:lnTo>
                <a:cubicBezTo>
                  <a:pt x="384048" y="298070"/>
                  <a:pt x="298077" y="384048"/>
                  <a:pt x="192024" y="384048"/>
                </a:cubicBezTo>
                <a:cubicBezTo>
                  <a:pt x="85971" y="384048"/>
                  <a:pt x="0" y="298070"/>
                  <a:pt x="0" y="192019"/>
                </a:cubicBezTo>
                <a:cubicBezTo>
                  <a:pt x="0" y="85968"/>
                  <a:pt x="85971" y="0"/>
                  <a:pt x="192024" y="0"/>
                </a:cubicBezTo>
                <a:lnTo>
                  <a:pt x="192024" y="0"/>
                </a:lnTo>
                <a:close/>
              </a:path>
            </a:pathLst>
          </a:custGeom>
          <a:solidFill>
            <a:srgbClr val="FFFFFF"/>
          </a:solidFill>
        </p:spPr>
      </p:sp>
      <p:sp>
        <p:nvSpPr>
          <p:cNvPr id="8" name="Shape 4"/>
          <p:cNvSpPr/>
          <p:nvPr/>
        </p:nvSpPr>
        <p:spPr>
          <a:xfrm>
            <a:off x="1280160" y="2779776"/>
            <a:ext cx="73152" cy="2359152"/>
          </a:xfrm>
          <a:custGeom>
            <a:avLst/>
            <a:gdLst/>
            <a:ahLst/>
            <a:cxnLst/>
            <a:rect l="l" t="t" r="r" b="b"/>
            <a:pathLst>
              <a:path w="73152" h="2359152">
                <a:moveTo>
                  <a:pt x="36576" y="0"/>
                </a:moveTo>
                <a:cubicBezTo>
                  <a:pt x="56777" y="0"/>
                  <a:pt x="73152" y="16375"/>
                  <a:pt x="73152" y="36576"/>
                </a:cubicBezTo>
                <a:cubicBezTo>
                  <a:pt x="73152" y="53617"/>
                  <a:pt x="61499" y="67935"/>
                  <a:pt x="45727" y="71998"/>
                </a:cubicBezTo>
                <a:lnTo>
                  <a:pt x="45720" y="2359152"/>
                </a:lnTo>
                <a:lnTo>
                  <a:pt x="27432" y="2359152"/>
                </a:lnTo>
                <a:lnTo>
                  <a:pt x="27434" y="72000"/>
                </a:lnTo>
                <a:cubicBezTo>
                  <a:pt x="11657" y="67941"/>
                  <a:pt x="0" y="53620"/>
                  <a:pt x="0" y="36576"/>
                </a:cubicBezTo>
                <a:cubicBezTo>
                  <a:pt x="0" y="16375"/>
                  <a:pt x="16375" y="0"/>
                  <a:pt x="36576" y="0"/>
                </a:cubicBezTo>
                <a:close/>
              </a:path>
            </a:pathLst>
          </a:custGeom>
          <a:solidFill>
            <a:srgbClr val="1E83DF"/>
          </a:solidFill>
        </p:spPr>
      </p:sp>
      <p:sp>
        <p:nvSpPr>
          <p:cNvPr id="9" name="Text 5"/>
          <p:cNvSpPr/>
          <p:nvPr/>
        </p:nvSpPr>
        <p:spPr>
          <a:xfrm>
            <a:off x="2020824" y="863706"/>
            <a:ext cx="2523744"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同业对比数据</a:t>
            </a:r>
            <a:endParaRPr lang="en-US" sz="1500" dirty="0"/>
          </a:p>
        </p:txBody>
      </p:sp>
      <p:sp>
        <p:nvSpPr>
          <p:cNvPr id="10" name="Text 6"/>
          <p:cNvSpPr/>
          <p:nvPr/>
        </p:nvSpPr>
        <p:spPr>
          <a:xfrm>
            <a:off x="2020824" y="1104584"/>
            <a:ext cx="2286485" cy="2612390"/>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根据IDC发布的《中国人工智能软件及应用市场研究报告》，2022年北京AAAA科技有限公司在AI软件领域市场份额达到12%，同比增长2%，超过行业平均增长率，展现出公司在技术上的领先地位。</a:t>
            </a: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p:txBody>
      </p:sp>
      <p:sp>
        <p:nvSpPr>
          <p:cNvPr id="11" name="Shape 7"/>
          <p:cNvSpPr/>
          <p:nvPr/>
        </p:nvSpPr>
        <p:spPr>
          <a:xfrm>
            <a:off x="2185416" y="2569464"/>
            <a:ext cx="1188720" cy="1362456"/>
          </a:xfrm>
          <a:custGeom>
            <a:avLst/>
            <a:gdLst/>
            <a:ahLst/>
            <a:cxnLst/>
            <a:rect l="l" t="t" r="r" b="b"/>
            <a:pathLst>
              <a:path w="1188720" h="1362456">
                <a:moveTo>
                  <a:pt x="1188720" y="323328"/>
                </a:moveTo>
                <a:lnTo>
                  <a:pt x="1188720" y="1038092"/>
                </a:lnTo>
                <a:cubicBezTo>
                  <a:pt x="1188720" y="1058962"/>
                  <a:pt x="1176942" y="1078035"/>
                  <a:pt x="1158310" y="1087337"/>
                </a:cubicBezTo>
                <a:lnTo>
                  <a:pt x="618814" y="1356689"/>
                </a:lnTo>
                <a:cubicBezTo>
                  <a:pt x="603413" y="1364378"/>
                  <a:pt x="585307" y="1364378"/>
                  <a:pt x="569906" y="1356689"/>
                </a:cubicBezTo>
                <a:lnTo>
                  <a:pt x="30410" y="1087337"/>
                </a:lnTo>
                <a:cubicBezTo>
                  <a:pt x="11778" y="1078035"/>
                  <a:pt x="0" y="1058962"/>
                  <a:pt x="0" y="1038092"/>
                </a:cubicBezTo>
                <a:lnTo>
                  <a:pt x="0" y="323328"/>
                </a:lnTo>
                <a:cubicBezTo>
                  <a:pt x="0" y="302428"/>
                  <a:pt x="11812" y="283333"/>
                  <a:pt x="30485" y="274046"/>
                </a:cubicBezTo>
                <a:lnTo>
                  <a:pt x="569981" y="5729"/>
                </a:lnTo>
                <a:cubicBezTo>
                  <a:pt x="585341" y="-1910"/>
                  <a:pt x="603379" y="-1910"/>
                  <a:pt x="618739" y="5729"/>
                </a:cubicBezTo>
                <a:lnTo>
                  <a:pt x="1158235" y="274046"/>
                </a:lnTo>
                <a:cubicBezTo>
                  <a:pt x="1176908" y="283333"/>
                  <a:pt x="1188720" y="302428"/>
                  <a:pt x="1188720" y="323328"/>
                </a:cubicBezTo>
                <a:close/>
              </a:path>
            </a:pathLst>
          </a:custGeom>
          <a:solidFill>
            <a:srgbClr val="CCE7FF"/>
          </a:solidFill>
        </p:spPr>
      </p:sp>
      <p:sp>
        <p:nvSpPr>
          <p:cNvPr id="12" name="Shape 8"/>
          <p:cNvSpPr/>
          <p:nvPr/>
        </p:nvSpPr>
        <p:spPr>
          <a:xfrm>
            <a:off x="2258568" y="2651760"/>
            <a:ext cx="1042416" cy="1197864"/>
          </a:xfrm>
          <a:custGeom>
            <a:avLst/>
            <a:gdLst/>
            <a:ahLst/>
            <a:cxnLst/>
            <a:rect l="l" t="t" r="r" b="b"/>
            <a:pathLst>
              <a:path w="1042416" h="1197864">
                <a:moveTo>
                  <a:pt x="1042416" y="284268"/>
                </a:moveTo>
                <a:lnTo>
                  <a:pt x="1042416" y="912685"/>
                </a:lnTo>
                <a:cubicBezTo>
                  <a:pt x="1042416" y="931034"/>
                  <a:pt x="1032088" y="947802"/>
                  <a:pt x="1015749" y="955981"/>
                </a:cubicBezTo>
                <a:lnTo>
                  <a:pt x="542653" y="1192794"/>
                </a:lnTo>
                <a:cubicBezTo>
                  <a:pt x="529147" y="1199554"/>
                  <a:pt x="513269" y="1199554"/>
                  <a:pt x="499763" y="1192794"/>
                </a:cubicBezTo>
                <a:lnTo>
                  <a:pt x="26667" y="955981"/>
                </a:lnTo>
                <a:cubicBezTo>
                  <a:pt x="10328" y="947802"/>
                  <a:pt x="0" y="931034"/>
                  <a:pt x="0" y="912685"/>
                </a:cubicBezTo>
                <a:lnTo>
                  <a:pt x="0" y="284268"/>
                </a:lnTo>
                <a:cubicBezTo>
                  <a:pt x="0" y="265893"/>
                  <a:pt x="10358" y="249104"/>
                  <a:pt x="26733" y="240939"/>
                </a:cubicBezTo>
                <a:lnTo>
                  <a:pt x="499830" y="5037"/>
                </a:lnTo>
                <a:cubicBezTo>
                  <a:pt x="513299" y="-1679"/>
                  <a:pt x="529117" y="-1679"/>
                  <a:pt x="542586" y="5037"/>
                </a:cubicBezTo>
                <a:lnTo>
                  <a:pt x="1015683" y="240939"/>
                </a:lnTo>
                <a:cubicBezTo>
                  <a:pt x="1032058" y="249104"/>
                  <a:pt x="1042416" y="265893"/>
                  <a:pt x="1042416" y="284268"/>
                </a:cubicBezTo>
                <a:close/>
              </a:path>
            </a:pathLst>
          </a:custGeom>
          <a:solidFill>
            <a:srgbClr val="1E83DF"/>
          </a:solidFill>
        </p:spPr>
      </p:sp>
      <p:sp>
        <p:nvSpPr>
          <p:cNvPr id="13" name="Shape 9"/>
          <p:cNvSpPr/>
          <p:nvPr/>
        </p:nvSpPr>
        <p:spPr>
          <a:xfrm>
            <a:off x="2587752" y="3063240"/>
            <a:ext cx="384048" cy="384048"/>
          </a:xfrm>
          <a:custGeom>
            <a:avLst/>
            <a:gdLst/>
            <a:ahLst/>
            <a:cxnLst/>
            <a:rect l="l" t="t" r="r" b="b"/>
            <a:pathLst>
              <a:path w="384048" h="384048">
                <a:moveTo>
                  <a:pt x="233928" y="101129"/>
                </a:moveTo>
                <a:cubicBezTo>
                  <a:pt x="247088" y="101129"/>
                  <a:pt x="259418" y="106179"/>
                  <a:pt x="268639" y="115409"/>
                </a:cubicBezTo>
                <a:cubicBezTo>
                  <a:pt x="287785" y="134546"/>
                  <a:pt x="287785" y="165646"/>
                  <a:pt x="268639" y="184792"/>
                </a:cubicBezTo>
                <a:lnTo>
                  <a:pt x="193231" y="260248"/>
                </a:lnTo>
                <a:cubicBezTo>
                  <a:pt x="182755" y="270724"/>
                  <a:pt x="142155" y="278786"/>
                  <a:pt x="102336" y="281750"/>
                </a:cubicBezTo>
                <a:cubicBezTo>
                  <a:pt x="105262" y="241942"/>
                  <a:pt x="113324" y="201341"/>
                  <a:pt x="123848" y="190865"/>
                </a:cubicBezTo>
                <a:lnTo>
                  <a:pt x="199256" y="115458"/>
                </a:lnTo>
                <a:cubicBezTo>
                  <a:pt x="208438" y="106179"/>
                  <a:pt x="220768" y="101129"/>
                  <a:pt x="233928" y="101129"/>
                </a:cubicBezTo>
                <a:close/>
                <a:moveTo>
                  <a:pt x="233928" y="75543"/>
                </a:moveTo>
                <a:cubicBezTo>
                  <a:pt x="214781" y="75543"/>
                  <a:pt x="195645" y="82823"/>
                  <a:pt x="181133" y="97335"/>
                </a:cubicBezTo>
                <a:lnTo>
                  <a:pt x="105725" y="172742"/>
                </a:lnTo>
                <a:cubicBezTo>
                  <a:pt x="76663" y="201805"/>
                  <a:pt x="75552" y="308496"/>
                  <a:pt x="75552" y="308496"/>
                </a:cubicBezTo>
                <a:cubicBezTo>
                  <a:pt x="75552" y="308496"/>
                  <a:pt x="182291" y="307385"/>
                  <a:pt x="211306" y="278323"/>
                </a:cubicBezTo>
                <a:lnTo>
                  <a:pt x="286723" y="202915"/>
                </a:lnTo>
                <a:cubicBezTo>
                  <a:pt x="315776" y="173853"/>
                  <a:pt x="315776" y="126349"/>
                  <a:pt x="286723" y="97335"/>
                </a:cubicBezTo>
                <a:cubicBezTo>
                  <a:pt x="272211" y="82775"/>
                  <a:pt x="253065" y="75543"/>
                  <a:pt x="233928" y="75543"/>
                </a:cubicBezTo>
                <a:close/>
                <a:moveTo>
                  <a:pt x="64005" y="0"/>
                </a:moveTo>
                <a:lnTo>
                  <a:pt x="320043" y="0"/>
                </a:lnTo>
                <a:cubicBezTo>
                  <a:pt x="355266" y="0"/>
                  <a:pt x="384048" y="28831"/>
                  <a:pt x="384048" y="64005"/>
                </a:cubicBezTo>
                <a:lnTo>
                  <a:pt x="384048" y="320043"/>
                </a:lnTo>
                <a:cubicBezTo>
                  <a:pt x="384048" y="355266"/>
                  <a:pt x="355266" y="384048"/>
                  <a:pt x="320043" y="384048"/>
                </a:cubicBezTo>
                <a:lnTo>
                  <a:pt x="64005" y="384048"/>
                </a:lnTo>
                <a:cubicBezTo>
                  <a:pt x="28782" y="384048"/>
                  <a:pt x="0" y="355266"/>
                  <a:pt x="0" y="320043"/>
                </a:cubicBezTo>
                <a:lnTo>
                  <a:pt x="0" y="64005"/>
                </a:lnTo>
                <a:cubicBezTo>
                  <a:pt x="0" y="28782"/>
                  <a:pt x="28782" y="0"/>
                  <a:pt x="64005" y="0"/>
                </a:cubicBezTo>
                <a:lnTo>
                  <a:pt x="64005" y="0"/>
                </a:lnTo>
                <a:close/>
              </a:path>
            </a:pathLst>
          </a:custGeom>
          <a:solidFill>
            <a:srgbClr val="FFFFFF"/>
          </a:solidFill>
        </p:spPr>
      </p:sp>
      <p:sp>
        <p:nvSpPr>
          <p:cNvPr id="14" name="Shape 10"/>
          <p:cNvSpPr/>
          <p:nvPr/>
        </p:nvSpPr>
        <p:spPr>
          <a:xfrm>
            <a:off x="2743200" y="3941064"/>
            <a:ext cx="73152" cy="1197864"/>
          </a:xfrm>
          <a:custGeom>
            <a:avLst/>
            <a:gdLst/>
            <a:ahLst/>
            <a:cxnLst/>
            <a:rect l="l" t="t" r="r" b="b"/>
            <a:pathLst>
              <a:path w="73152" h="1197864">
                <a:moveTo>
                  <a:pt x="36576" y="0"/>
                </a:moveTo>
                <a:cubicBezTo>
                  <a:pt x="56777" y="0"/>
                  <a:pt x="73152" y="16375"/>
                  <a:pt x="73152" y="36576"/>
                </a:cubicBezTo>
                <a:cubicBezTo>
                  <a:pt x="73152" y="53617"/>
                  <a:pt x="61499" y="67935"/>
                  <a:pt x="45727" y="71998"/>
                </a:cubicBezTo>
                <a:lnTo>
                  <a:pt x="45720" y="1197864"/>
                </a:lnTo>
                <a:lnTo>
                  <a:pt x="27432" y="1197864"/>
                </a:lnTo>
                <a:lnTo>
                  <a:pt x="27434" y="72000"/>
                </a:lnTo>
                <a:cubicBezTo>
                  <a:pt x="11657" y="67941"/>
                  <a:pt x="0" y="53620"/>
                  <a:pt x="0" y="36576"/>
                </a:cubicBezTo>
                <a:cubicBezTo>
                  <a:pt x="0" y="16375"/>
                  <a:pt x="16375" y="0"/>
                  <a:pt x="36576" y="0"/>
                </a:cubicBezTo>
                <a:close/>
              </a:path>
            </a:pathLst>
          </a:custGeom>
          <a:solidFill>
            <a:srgbClr val="1E83DF"/>
          </a:solidFill>
        </p:spPr>
      </p:sp>
      <p:sp>
        <p:nvSpPr>
          <p:cNvPr id="15" name="Text 11"/>
          <p:cNvSpPr/>
          <p:nvPr/>
        </p:nvSpPr>
        <p:spPr>
          <a:xfrm>
            <a:off x="3328416" y="2587752"/>
            <a:ext cx="2185416"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技术区别</a:t>
            </a:r>
            <a:endParaRPr lang="en-US" sz="1500" dirty="0"/>
          </a:p>
        </p:txBody>
      </p:sp>
      <p:sp>
        <p:nvSpPr>
          <p:cNvPr id="16" name="Text 12"/>
          <p:cNvSpPr/>
          <p:nvPr/>
        </p:nvSpPr>
        <p:spPr>
          <a:xfrm>
            <a:off x="3337560" y="2871216"/>
            <a:ext cx="1810662" cy="3351530"/>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我们的核心技术——深度学习框架“智链”，与Google的TensorFlow相比，训练速度提升30%，模型精度提高5%，特别是在图像识别和自然语言处理领域，为客户提供更高效、精准的服务。</a:t>
            </a: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p:txBody>
      </p:sp>
      <p:sp>
        <p:nvSpPr>
          <p:cNvPr id="17" name="Shape 13"/>
          <p:cNvSpPr/>
          <p:nvPr/>
        </p:nvSpPr>
        <p:spPr>
          <a:xfrm>
            <a:off x="4517136" y="1408176"/>
            <a:ext cx="1188720" cy="1362456"/>
          </a:xfrm>
          <a:custGeom>
            <a:avLst/>
            <a:gdLst/>
            <a:ahLst/>
            <a:cxnLst/>
            <a:rect l="l" t="t" r="r" b="b"/>
            <a:pathLst>
              <a:path w="1188720" h="1362456">
                <a:moveTo>
                  <a:pt x="1188720" y="323328"/>
                </a:moveTo>
                <a:lnTo>
                  <a:pt x="1188720" y="1038092"/>
                </a:lnTo>
                <a:cubicBezTo>
                  <a:pt x="1188720" y="1058962"/>
                  <a:pt x="1176942" y="1078035"/>
                  <a:pt x="1158310" y="1087337"/>
                </a:cubicBezTo>
                <a:lnTo>
                  <a:pt x="618814" y="1356689"/>
                </a:lnTo>
                <a:cubicBezTo>
                  <a:pt x="603413" y="1364378"/>
                  <a:pt x="585307" y="1364378"/>
                  <a:pt x="569906" y="1356689"/>
                </a:cubicBezTo>
                <a:lnTo>
                  <a:pt x="30410" y="1087337"/>
                </a:lnTo>
                <a:cubicBezTo>
                  <a:pt x="11778" y="1078035"/>
                  <a:pt x="0" y="1058962"/>
                  <a:pt x="0" y="1038092"/>
                </a:cubicBezTo>
                <a:lnTo>
                  <a:pt x="0" y="323328"/>
                </a:lnTo>
                <a:cubicBezTo>
                  <a:pt x="0" y="302428"/>
                  <a:pt x="11812" y="283333"/>
                  <a:pt x="30485" y="274046"/>
                </a:cubicBezTo>
                <a:lnTo>
                  <a:pt x="569981" y="5729"/>
                </a:lnTo>
                <a:cubicBezTo>
                  <a:pt x="585341" y="-1910"/>
                  <a:pt x="603379" y="-1910"/>
                  <a:pt x="618739" y="5729"/>
                </a:cubicBezTo>
                <a:lnTo>
                  <a:pt x="1158235" y="274046"/>
                </a:lnTo>
                <a:cubicBezTo>
                  <a:pt x="1176908" y="283333"/>
                  <a:pt x="1188720" y="302428"/>
                  <a:pt x="1188720" y="323328"/>
                </a:cubicBezTo>
                <a:close/>
              </a:path>
            </a:pathLst>
          </a:custGeom>
          <a:solidFill>
            <a:srgbClr val="CCE7FF"/>
          </a:solidFill>
        </p:spPr>
      </p:sp>
      <p:sp>
        <p:nvSpPr>
          <p:cNvPr id="18" name="Shape 14"/>
          <p:cNvSpPr/>
          <p:nvPr/>
        </p:nvSpPr>
        <p:spPr>
          <a:xfrm>
            <a:off x="4590288" y="1490472"/>
            <a:ext cx="1042416" cy="1197864"/>
          </a:xfrm>
          <a:custGeom>
            <a:avLst/>
            <a:gdLst/>
            <a:ahLst/>
            <a:cxnLst/>
            <a:rect l="l" t="t" r="r" b="b"/>
            <a:pathLst>
              <a:path w="1042416" h="1197864">
                <a:moveTo>
                  <a:pt x="1042416" y="284268"/>
                </a:moveTo>
                <a:lnTo>
                  <a:pt x="1042416" y="912685"/>
                </a:lnTo>
                <a:cubicBezTo>
                  <a:pt x="1042416" y="931034"/>
                  <a:pt x="1032088" y="947802"/>
                  <a:pt x="1015749" y="955981"/>
                </a:cubicBezTo>
                <a:lnTo>
                  <a:pt x="542653" y="1192794"/>
                </a:lnTo>
                <a:cubicBezTo>
                  <a:pt x="529147" y="1199554"/>
                  <a:pt x="513269" y="1199554"/>
                  <a:pt x="499763" y="1192794"/>
                </a:cubicBezTo>
                <a:lnTo>
                  <a:pt x="26667" y="955981"/>
                </a:lnTo>
                <a:cubicBezTo>
                  <a:pt x="10328" y="947802"/>
                  <a:pt x="0" y="931034"/>
                  <a:pt x="0" y="912685"/>
                </a:cubicBezTo>
                <a:lnTo>
                  <a:pt x="0" y="284268"/>
                </a:lnTo>
                <a:cubicBezTo>
                  <a:pt x="0" y="265893"/>
                  <a:pt x="10358" y="249104"/>
                  <a:pt x="26733" y="240939"/>
                </a:cubicBezTo>
                <a:lnTo>
                  <a:pt x="499830" y="5037"/>
                </a:lnTo>
                <a:cubicBezTo>
                  <a:pt x="513299" y="-1679"/>
                  <a:pt x="529117" y="-1679"/>
                  <a:pt x="542586" y="5037"/>
                </a:cubicBezTo>
                <a:lnTo>
                  <a:pt x="1015683" y="240939"/>
                </a:lnTo>
                <a:cubicBezTo>
                  <a:pt x="1032058" y="249104"/>
                  <a:pt x="1042416" y="265893"/>
                  <a:pt x="1042416" y="284268"/>
                </a:cubicBezTo>
                <a:close/>
              </a:path>
            </a:pathLst>
          </a:custGeom>
          <a:solidFill>
            <a:srgbClr val="1E83DF"/>
          </a:solidFill>
        </p:spPr>
      </p:sp>
      <p:sp>
        <p:nvSpPr>
          <p:cNvPr id="19" name="Shape 15"/>
          <p:cNvSpPr/>
          <p:nvPr/>
        </p:nvSpPr>
        <p:spPr>
          <a:xfrm>
            <a:off x="4937760" y="1901952"/>
            <a:ext cx="347472" cy="384048"/>
          </a:xfrm>
          <a:custGeom>
            <a:avLst/>
            <a:gdLst/>
            <a:ahLst/>
            <a:cxnLst/>
            <a:rect l="l" t="t" r="r" b="b"/>
            <a:pathLst>
              <a:path w="347472" h="384048">
                <a:moveTo>
                  <a:pt x="199460" y="44056"/>
                </a:moveTo>
                <a:lnTo>
                  <a:pt x="199460" y="108300"/>
                </a:lnTo>
                <a:cubicBezTo>
                  <a:pt x="199460" y="127495"/>
                  <a:pt x="215602" y="143116"/>
                  <a:pt x="235436" y="143116"/>
                </a:cubicBezTo>
                <a:lnTo>
                  <a:pt x="301819" y="143116"/>
                </a:lnTo>
                <a:lnTo>
                  <a:pt x="199460" y="44056"/>
                </a:lnTo>
                <a:close/>
                <a:moveTo>
                  <a:pt x="62722" y="0"/>
                </a:moveTo>
                <a:lnTo>
                  <a:pt x="186750" y="0"/>
                </a:lnTo>
                <a:cubicBezTo>
                  <a:pt x="187070" y="48"/>
                  <a:pt x="187329" y="48"/>
                  <a:pt x="187648" y="87"/>
                </a:cubicBezTo>
                <a:lnTo>
                  <a:pt x="187828" y="87"/>
                </a:lnTo>
                <a:cubicBezTo>
                  <a:pt x="188446" y="174"/>
                  <a:pt x="189075" y="261"/>
                  <a:pt x="189654" y="434"/>
                </a:cubicBezTo>
                <a:lnTo>
                  <a:pt x="189693" y="434"/>
                </a:lnTo>
                <a:cubicBezTo>
                  <a:pt x="190272" y="560"/>
                  <a:pt x="190901" y="782"/>
                  <a:pt x="191479" y="1043"/>
                </a:cubicBezTo>
                <a:lnTo>
                  <a:pt x="191519" y="1043"/>
                </a:lnTo>
                <a:cubicBezTo>
                  <a:pt x="191838" y="1168"/>
                  <a:pt x="192108" y="1294"/>
                  <a:pt x="192367" y="1429"/>
                </a:cubicBezTo>
                <a:lnTo>
                  <a:pt x="192417" y="1429"/>
                </a:lnTo>
                <a:cubicBezTo>
                  <a:pt x="192686" y="1554"/>
                  <a:pt x="192946" y="1690"/>
                  <a:pt x="193215" y="1854"/>
                </a:cubicBezTo>
                <a:cubicBezTo>
                  <a:pt x="193265" y="1902"/>
                  <a:pt x="193305" y="1902"/>
                  <a:pt x="193355" y="1941"/>
                </a:cubicBezTo>
                <a:cubicBezTo>
                  <a:pt x="193574" y="2076"/>
                  <a:pt x="193794" y="2201"/>
                  <a:pt x="194023" y="2375"/>
                </a:cubicBezTo>
                <a:cubicBezTo>
                  <a:pt x="194063" y="2375"/>
                  <a:pt x="194063" y="2423"/>
                  <a:pt x="194113" y="2423"/>
                </a:cubicBezTo>
                <a:lnTo>
                  <a:pt x="194781" y="2935"/>
                </a:lnTo>
                <a:lnTo>
                  <a:pt x="194911" y="3070"/>
                </a:lnTo>
                <a:cubicBezTo>
                  <a:pt x="195131" y="3283"/>
                  <a:pt x="195360" y="3456"/>
                  <a:pt x="195580" y="3669"/>
                </a:cubicBezTo>
                <a:lnTo>
                  <a:pt x="343591" y="146911"/>
                </a:lnTo>
                <a:cubicBezTo>
                  <a:pt x="343821" y="147133"/>
                  <a:pt x="344040" y="147345"/>
                  <a:pt x="344220" y="147558"/>
                </a:cubicBezTo>
                <a:lnTo>
                  <a:pt x="344349" y="147693"/>
                </a:lnTo>
                <a:cubicBezTo>
                  <a:pt x="344529" y="147905"/>
                  <a:pt x="344709" y="148166"/>
                  <a:pt x="344888" y="148378"/>
                </a:cubicBezTo>
                <a:cubicBezTo>
                  <a:pt x="344888" y="148427"/>
                  <a:pt x="344928" y="148465"/>
                  <a:pt x="344928" y="148465"/>
                </a:cubicBezTo>
                <a:cubicBezTo>
                  <a:pt x="345108" y="148687"/>
                  <a:pt x="345287" y="148938"/>
                  <a:pt x="345417" y="149161"/>
                </a:cubicBezTo>
                <a:cubicBezTo>
                  <a:pt x="345467" y="149161"/>
                  <a:pt x="345467" y="149199"/>
                  <a:pt x="345507" y="149247"/>
                </a:cubicBezTo>
                <a:cubicBezTo>
                  <a:pt x="345646" y="149508"/>
                  <a:pt x="345826" y="149759"/>
                  <a:pt x="345956" y="150020"/>
                </a:cubicBezTo>
                <a:cubicBezTo>
                  <a:pt x="346095" y="150280"/>
                  <a:pt x="346225" y="150541"/>
                  <a:pt x="346355" y="150840"/>
                </a:cubicBezTo>
                <a:cubicBezTo>
                  <a:pt x="346624" y="151400"/>
                  <a:pt x="346843" y="152009"/>
                  <a:pt x="347023" y="152607"/>
                </a:cubicBezTo>
                <a:cubicBezTo>
                  <a:pt x="347163" y="153167"/>
                  <a:pt x="347292" y="153776"/>
                  <a:pt x="347382" y="154374"/>
                </a:cubicBezTo>
                <a:lnTo>
                  <a:pt x="347382" y="154509"/>
                </a:lnTo>
                <a:cubicBezTo>
                  <a:pt x="347432" y="154770"/>
                  <a:pt x="347472" y="155069"/>
                  <a:pt x="347472" y="155369"/>
                </a:cubicBezTo>
                <a:lnTo>
                  <a:pt x="347472" y="156064"/>
                </a:lnTo>
                <a:lnTo>
                  <a:pt x="347472" y="323337"/>
                </a:lnTo>
                <a:cubicBezTo>
                  <a:pt x="347472" y="356821"/>
                  <a:pt x="319338" y="384048"/>
                  <a:pt x="284750" y="384048"/>
                </a:cubicBezTo>
                <a:lnTo>
                  <a:pt x="62722" y="384048"/>
                </a:lnTo>
                <a:cubicBezTo>
                  <a:pt x="28134" y="384048"/>
                  <a:pt x="0" y="356821"/>
                  <a:pt x="0" y="323337"/>
                </a:cubicBezTo>
                <a:lnTo>
                  <a:pt x="0" y="60711"/>
                </a:lnTo>
                <a:cubicBezTo>
                  <a:pt x="0" y="27227"/>
                  <a:pt x="28134" y="0"/>
                  <a:pt x="62722" y="0"/>
                </a:cubicBezTo>
                <a:lnTo>
                  <a:pt x="62722" y="0"/>
                </a:lnTo>
                <a:close/>
              </a:path>
            </a:pathLst>
          </a:custGeom>
          <a:solidFill>
            <a:srgbClr val="FFFFFF"/>
          </a:solidFill>
        </p:spPr>
      </p:sp>
      <p:sp>
        <p:nvSpPr>
          <p:cNvPr id="20" name="Shape 16"/>
          <p:cNvSpPr/>
          <p:nvPr/>
        </p:nvSpPr>
        <p:spPr>
          <a:xfrm>
            <a:off x="5074920" y="2779776"/>
            <a:ext cx="73152" cy="2359152"/>
          </a:xfrm>
          <a:custGeom>
            <a:avLst/>
            <a:gdLst/>
            <a:ahLst/>
            <a:cxnLst/>
            <a:rect l="l" t="t" r="r" b="b"/>
            <a:pathLst>
              <a:path w="73152" h="2359152">
                <a:moveTo>
                  <a:pt x="36576" y="0"/>
                </a:moveTo>
                <a:cubicBezTo>
                  <a:pt x="56777" y="0"/>
                  <a:pt x="73152" y="16375"/>
                  <a:pt x="73152" y="36576"/>
                </a:cubicBezTo>
                <a:cubicBezTo>
                  <a:pt x="73152" y="53617"/>
                  <a:pt x="61499" y="67935"/>
                  <a:pt x="45727" y="71998"/>
                </a:cubicBezTo>
                <a:lnTo>
                  <a:pt x="45720" y="2359152"/>
                </a:lnTo>
                <a:lnTo>
                  <a:pt x="27432" y="2359152"/>
                </a:lnTo>
                <a:lnTo>
                  <a:pt x="27434" y="72000"/>
                </a:lnTo>
                <a:cubicBezTo>
                  <a:pt x="11657" y="67941"/>
                  <a:pt x="0" y="53620"/>
                  <a:pt x="0" y="36576"/>
                </a:cubicBezTo>
                <a:cubicBezTo>
                  <a:pt x="0" y="16375"/>
                  <a:pt x="16375" y="0"/>
                  <a:pt x="36576" y="0"/>
                </a:cubicBezTo>
                <a:close/>
              </a:path>
            </a:pathLst>
          </a:custGeom>
          <a:solidFill>
            <a:srgbClr val="1E83DF"/>
          </a:solidFill>
        </p:spPr>
      </p:sp>
      <p:sp>
        <p:nvSpPr>
          <p:cNvPr id="21" name="Text 17"/>
          <p:cNvSpPr/>
          <p:nvPr/>
        </p:nvSpPr>
        <p:spPr>
          <a:xfrm>
            <a:off x="5815584" y="863706"/>
            <a:ext cx="2405930"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技术创新</a:t>
            </a:r>
            <a:endParaRPr lang="en-US" sz="1500" dirty="0"/>
          </a:p>
        </p:txBody>
      </p:sp>
      <p:sp>
        <p:nvSpPr>
          <p:cNvPr id="22" name="Text 18"/>
          <p:cNvSpPr/>
          <p:nvPr/>
        </p:nvSpPr>
        <p:spPr>
          <a:xfrm>
            <a:off x="5823096" y="1092306"/>
            <a:ext cx="2865336" cy="1787525"/>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公司每年研发投入占总收入的15%，远高于行业平均水平。已申请专利120项，其中80%为发明专利，如自适应神经网络优化算法，有效降低计算资源消耗，提升模型泛化能力。</a:t>
            </a:r>
            <a:endParaRPr lang="en-US" sz="1500" dirty="0"/>
          </a:p>
          <a:p>
            <a:pPr>
              <a:lnSpc>
                <a:spcPts val="1990"/>
              </a:lnSpc>
              <a:spcBef>
                <a:spcPts val="375"/>
              </a:spcBef>
            </a:pPr>
            <a:endParaRPr lang="en-US" sz="1500" dirty="0"/>
          </a:p>
          <a:p>
            <a:pPr>
              <a:lnSpc>
                <a:spcPts val="1990"/>
              </a:lnSpc>
              <a:spcBef>
                <a:spcPts val="375"/>
              </a:spcBef>
            </a:pPr>
            <a:endParaRPr lang="en-US" sz="1500" dirty="0"/>
          </a:p>
        </p:txBody>
      </p:sp>
      <p:sp>
        <p:nvSpPr>
          <p:cNvPr id="23" name="Shape 19"/>
          <p:cNvSpPr/>
          <p:nvPr/>
        </p:nvSpPr>
        <p:spPr>
          <a:xfrm>
            <a:off x="5788152" y="2569464"/>
            <a:ext cx="1188720" cy="1362456"/>
          </a:xfrm>
          <a:custGeom>
            <a:avLst/>
            <a:gdLst/>
            <a:ahLst/>
            <a:cxnLst/>
            <a:rect l="l" t="t" r="r" b="b"/>
            <a:pathLst>
              <a:path w="1188720" h="1362456">
                <a:moveTo>
                  <a:pt x="1188720" y="323328"/>
                </a:moveTo>
                <a:lnTo>
                  <a:pt x="1188720" y="1038092"/>
                </a:lnTo>
                <a:cubicBezTo>
                  <a:pt x="1188720" y="1058962"/>
                  <a:pt x="1176942" y="1078035"/>
                  <a:pt x="1158310" y="1087337"/>
                </a:cubicBezTo>
                <a:lnTo>
                  <a:pt x="618814" y="1356689"/>
                </a:lnTo>
                <a:cubicBezTo>
                  <a:pt x="603413" y="1364378"/>
                  <a:pt x="585307" y="1364378"/>
                  <a:pt x="569906" y="1356689"/>
                </a:cubicBezTo>
                <a:lnTo>
                  <a:pt x="30410" y="1087337"/>
                </a:lnTo>
                <a:cubicBezTo>
                  <a:pt x="11778" y="1078035"/>
                  <a:pt x="0" y="1058962"/>
                  <a:pt x="0" y="1038092"/>
                </a:cubicBezTo>
                <a:lnTo>
                  <a:pt x="0" y="323328"/>
                </a:lnTo>
                <a:cubicBezTo>
                  <a:pt x="0" y="302428"/>
                  <a:pt x="11812" y="283333"/>
                  <a:pt x="30485" y="274046"/>
                </a:cubicBezTo>
                <a:lnTo>
                  <a:pt x="569981" y="5729"/>
                </a:lnTo>
                <a:cubicBezTo>
                  <a:pt x="585341" y="-1910"/>
                  <a:pt x="603379" y="-1910"/>
                  <a:pt x="618739" y="5729"/>
                </a:cubicBezTo>
                <a:lnTo>
                  <a:pt x="1158235" y="274046"/>
                </a:lnTo>
                <a:cubicBezTo>
                  <a:pt x="1176908" y="283333"/>
                  <a:pt x="1188720" y="302428"/>
                  <a:pt x="1188720" y="323328"/>
                </a:cubicBezTo>
                <a:close/>
              </a:path>
            </a:pathLst>
          </a:custGeom>
          <a:solidFill>
            <a:srgbClr val="CCE7FF"/>
          </a:solidFill>
        </p:spPr>
      </p:sp>
      <p:sp>
        <p:nvSpPr>
          <p:cNvPr id="24" name="Shape 20"/>
          <p:cNvSpPr/>
          <p:nvPr/>
        </p:nvSpPr>
        <p:spPr>
          <a:xfrm>
            <a:off x="5861304" y="2651760"/>
            <a:ext cx="1042416" cy="1197864"/>
          </a:xfrm>
          <a:custGeom>
            <a:avLst/>
            <a:gdLst/>
            <a:ahLst/>
            <a:cxnLst/>
            <a:rect l="l" t="t" r="r" b="b"/>
            <a:pathLst>
              <a:path w="1042416" h="1197864">
                <a:moveTo>
                  <a:pt x="1042416" y="284268"/>
                </a:moveTo>
                <a:lnTo>
                  <a:pt x="1042416" y="912685"/>
                </a:lnTo>
                <a:cubicBezTo>
                  <a:pt x="1042416" y="931034"/>
                  <a:pt x="1032088" y="947802"/>
                  <a:pt x="1015749" y="955981"/>
                </a:cubicBezTo>
                <a:lnTo>
                  <a:pt x="542653" y="1192794"/>
                </a:lnTo>
                <a:cubicBezTo>
                  <a:pt x="529147" y="1199554"/>
                  <a:pt x="513269" y="1199554"/>
                  <a:pt x="499763" y="1192794"/>
                </a:cubicBezTo>
                <a:lnTo>
                  <a:pt x="26667" y="955981"/>
                </a:lnTo>
                <a:cubicBezTo>
                  <a:pt x="10328" y="947802"/>
                  <a:pt x="0" y="931034"/>
                  <a:pt x="0" y="912685"/>
                </a:cubicBezTo>
                <a:lnTo>
                  <a:pt x="0" y="284268"/>
                </a:lnTo>
                <a:cubicBezTo>
                  <a:pt x="0" y="265893"/>
                  <a:pt x="10358" y="249104"/>
                  <a:pt x="26733" y="240939"/>
                </a:cubicBezTo>
                <a:lnTo>
                  <a:pt x="499830" y="5037"/>
                </a:lnTo>
                <a:cubicBezTo>
                  <a:pt x="513299" y="-1679"/>
                  <a:pt x="529117" y="-1679"/>
                  <a:pt x="542586" y="5037"/>
                </a:cubicBezTo>
                <a:lnTo>
                  <a:pt x="1015683" y="240939"/>
                </a:lnTo>
                <a:cubicBezTo>
                  <a:pt x="1032058" y="249104"/>
                  <a:pt x="1042416" y="265893"/>
                  <a:pt x="1042416" y="284268"/>
                </a:cubicBezTo>
                <a:close/>
              </a:path>
            </a:pathLst>
          </a:custGeom>
          <a:solidFill>
            <a:srgbClr val="1E83DF"/>
          </a:solidFill>
        </p:spPr>
      </p:sp>
      <p:sp>
        <p:nvSpPr>
          <p:cNvPr id="25" name="Shape 21"/>
          <p:cNvSpPr/>
          <p:nvPr/>
        </p:nvSpPr>
        <p:spPr>
          <a:xfrm>
            <a:off x="6190488" y="3044952"/>
            <a:ext cx="384048" cy="347472"/>
          </a:xfrm>
          <a:custGeom>
            <a:avLst/>
            <a:gdLst/>
            <a:ahLst/>
            <a:cxnLst/>
            <a:rect l="l" t="t" r="r" b="b"/>
            <a:pathLst>
              <a:path w="384048" h="347472">
                <a:moveTo>
                  <a:pt x="140625" y="41399"/>
                </a:moveTo>
                <a:lnTo>
                  <a:pt x="244639" y="41399"/>
                </a:lnTo>
                <a:lnTo>
                  <a:pt x="244639" y="68548"/>
                </a:lnTo>
                <a:lnTo>
                  <a:pt x="140625" y="68548"/>
                </a:lnTo>
                <a:lnTo>
                  <a:pt x="140625" y="41399"/>
                </a:lnTo>
                <a:close/>
                <a:moveTo>
                  <a:pt x="45668" y="41399"/>
                </a:moveTo>
                <a:lnTo>
                  <a:pt x="102034" y="41399"/>
                </a:lnTo>
                <a:lnTo>
                  <a:pt x="102034" y="68548"/>
                </a:lnTo>
                <a:lnTo>
                  <a:pt x="45668" y="68548"/>
                </a:lnTo>
                <a:cubicBezTo>
                  <a:pt x="35762" y="68548"/>
                  <a:pt x="27758" y="76424"/>
                  <a:pt x="27758" y="86065"/>
                </a:cubicBezTo>
                <a:lnTo>
                  <a:pt x="27758" y="133895"/>
                </a:lnTo>
                <a:lnTo>
                  <a:pt x="356242" y="133895"/>
                </a:lnTo>
                <a:lnTo>
                  <a:pt x="356242" y="86065"/>
                </a:lnTo>
                <a:cubicBezTo>
                  <a:pt x="356242" y="76377"/>
                  <a:pt x="348189" y="68548"/>
                  <a:pt x="338331" y="68548"/>
                </a:cubicBezTo>
                <a:lnTo>
                  <a:pt x="283230" y="68548"/>
                </a:lnTo>
                <a:lnTo>
                  <a:pt x="283230" y="41399"/>
                </a:lnTo>
                <a:lnTo>
                  <a:pt x="338331" y="41399"/>
                </a:lnTo>
                <a:cubicBezTo>
                  <a:pt x="363550" y="41399"/>
                  <a:pt x="384000" y="61400"/>
                  <a:pt x="384048" y="86065"/>
                </a:cubicBezTo>
                <a:lnTo>
                  <a:pt x="384048" y="302806"/>
                </a:lnTo>
                <a:cubicBezTo>
                  <a:pt x="384048" y="327377"/>
                  <a:pt x="363502" y="347472"/>
                  <a:pt x="338380" y="347472"/>
                </a:cubicBezTo>
                <a:lnTo>
                  <a:pt x="45668" y="347472"/>
                </a:lnTo>
                <a:cubicBezTo>
                  <a:pt x="20546" y="347472"/>
                  <a:pt x="0" y="327377"/>
                  <a:pt x="0" y="302806"/>
                </a:cubicBezTo>
                <a:lnTo>
                  <a:pt x="0" y="161044"/>
                </a:lnTo>
                <a:lnTo>
                  <a:pt x="0" y="133895"/>
                </a:lnTo>
                <a:lnTo>
                  <a:pt x="0" y="86065"/>
                </a:lnTo>
                <a:cubicBezTo>
                  <a:pt x="0" y="61400"/>
                  <a:pt x="20449" y="41399"/>
                  <a:pt x="45668" y="41399"/>
                </a:cubicBezTo>
                <a:close/>
                <a:moveTo>
                  <a:pt x="263109" y="0"/>
                </a:moveTo>
                <a:cubicBezTo>
                  <a:pt x="270785" y="0"/>
                  <a:pt x="276983" y="6063"/>
                  <a:pt x="276983" y="13570"/>
                </a:cubicBezTo>
                <a:lnTo>
                  <a:pt x="276983" y="97010"/>
                </a:lnTo>
                <a:cubicBezTo>
                  <a:pt x="276983" y="104527"/>
                  <a:pt x="270785" y="110637"/>
                  <a:pt x="263109" y="110637"/>
                </a:cubicBezTo>
                <a:cubicBezTo>
                  <a:pt x="255424" y="110637"/>
                  <a:pt x="249225" y="104574"/>
                  <a:pt x="249225" y="97057"/>
                </a:cubicBezTo>
                <a:lnTo>
                  <a:pt x="249225" y="13570"/>
                </a:lnTo>
                <a:cubicBezTo>
                  <a:pt x="249225" y="6063"/>
                  <a:pt x="255424" y="0"/>
                  <a:pt x="263109" y="0"/>
                </a:cubicBezTo>
                <a:close/>
                <a:moveTo>
                  <a:pt x="120891" y="0"/>
                </a:moveTo>
                <a:cubicBezTo>
                  <a:pt x="128576" y="0"/>
                  <a:pt x="134775" y="6063"/>
                  <a:pt x="134775" y="13570"/>
                </a:cubicBezTo>
                <a:lnTo>
                  <a:pt x="134775" y="97010"/>
                </a:lnTo>
                <a:cubicBezTo>
                  <a:pt x="134775" y="104527"/>
                  <a:pt x="128576" y="110637"/>
                  <a:pt x="120891" y="110637"/>
                </a:cubicBezTo>
                <a:cubicBezTo>
                  <a:pt x="113215" y="110637"/>
                  <a:pt x="107016" y="104574"/>
                  <a:pt x="107016" y="97057"/>
                </a:cubicBezTo>
                <a:lnTo>
                  <a:pt x="107016" y="13570"/>
                </a:lnTo>
                <a:cubicBezTo>
                  <a:pt x="107016" y="6063"/>
                  <a:pt x="113215" y="0"/>
                  <a:pt x="120891" y="0"/>
                </a:cubicBezTo>
                <a:lnTo>
                  <a:pt x="120891" y="0"/>
                </a:lnTo>
                <a:close/>
              </a:path>
            </a:pathLst>
          </a:custGeom>
          <a:solidFill>
            <a:srgbClr val="FFFFFF"/>
          </a:solidFill>
        </p:spPr>
      </p:sp>
      <p:sp>
        <p:nvSpPr>
          <p:cNvPr id="26" name="Shape 22"/>
          <p:cNvSpPr/>
          <p:nvPr/>
        </p:nvSpPr>
        <p:spPr>
          <a:xfrm>
            <a:off x="6345936" y="3941064"/>
            <a:ext cx="73152" cy="1197864"/>
          </a:xfrm>
          <a:custGeom>
            <a:avLst/>
            <a:gdLst/>
            <a:ahLst/>
            <a:cxnLst/>
            <a:rect l="l" t="t" r="r" b="b"/>
            <a:pathLst>
              <a:path w="73152" h="1197864">
                <a:moveTo>
                  <a:pt x="36576" y="0"/>
                </a:moveTo>
                <a:cubicBezTo>
                  <a:pt x="56777" y="0"/>
                  <a:pt x="73152" y="16375"/>
                  <a:pt x="73152" y="36576"/>
                </a:cubicBezTo>
                <a:cubicBezTo>
                  <a:pt x="73152" y="53617"/>
                  <a:pt x="61499" y="67935"/>
                  <a:pt x="45727" y="71998"/>
                </a:cubicBezTo>
                <a:lnTo>
                  <a:pt x="45720" y="1197864"/>
                </a:lnTo>
                <a:lnTo>
                  <a:pt x="27432" y="1197864"/>
                </a:lnTo>
                <a:lnTo>
                  <a:pt x="27434" y="72000"/>
                </a:lnTo>
                <a:cubicBezTo>
                  <a:pt x="11657" y="67941"/>
                  <a:pt x="0" y="53620"/>
                  <a:pt x="0" y="36576"/>
                </a:cubicBezTo>
                <a:cubicBezTo>
                  <a:pt x="0" y="16375"/>
                  <a:pt x="16375" y="0"/>
                  <a:pt x="36576" y="0"/>
                </a:cubicBezTo>
                <a:close/>
              </a:path>
            </a:pathLst>
          </a:custGeom>
          <a:solidFill>
            <a:srgbClr val="1E83DF"/>
          </a:solidFill>
        </p:spPr>
      </p:sp>
      <p:sp>
        <p:nvSpPr>
          <p:cNvPr id="27" name="Text 23"/>
          <p:cNvSpPr/>
          <p:nvPr/>
        </p:nvSpPr>
        <p:spPr>
          <a:xfrm>
            <a:off x="7050024" y="2834640"/>
            <a:ext cx="2121408"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核心竞争力</a:t>
            </a:r>
            <a:endParaRPr lang="en-US" sz="1500" dirty="0"/>
          </a:p>
        </p:txBody>
      </p:sp>
      <p:sp>
        <p:nvSpPr>
          <p:cNvPr id="28" name="Text 24"/>
          <p:cNvSpPr/>
          <p:nvPr/>
        </p:nvSpPr>
        <p:spPr>
          <a:xfrm>
            <a:off x="7050024" y="3081528"/>
            <a:ext cx="2047594" cy="3048635"/>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拥有一支由20位博士、100位硕士组成的研发团队，其中多位成员来自清华、北大等顶尖高校，以及Google、Microsoft等国际大厂，团队在AI领域的论文引用量超过5000次，确保了公司在技术前沿的持续探索与领先。</a:t>
            </a: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133c1267236a448b9d93d495455daba5.png"/>
          <p:cNvPicPr>
            <a:picLocks noChangeAspect="1"/>
          </p:cNvPicPr>
          <p:nvPr/>
        </p:nvPicPr>
        <p:blipFill>
          <a:blip r:embed="rId1"/>
          <a:srcRect/>
          <a:stretch>
            <a:fillRect/>
          </a:stretch>
        </p:blipFill>
        <p:spPr>
          <a:xfrm>
            <a:off x="0" y="0"/>
            <a:ext cx="3813048" cy="5138928"/>
          </a:xfrm>
          <a:prstGeom prst="rect">
            <a:avLst/>
          </a:prstGeom>
        </p:spPr>
      </p:pic>
      <p:pic>
        <p:nvPicPr>
          <p:cNvPr id="3" name="Image 1" descr="http://test.flcccc.com/business_plan/3eb135d85c1d4ce099ad43ccf29b47a9/img/3f9672a2e9824dd1a4906bf1e02f9069.png"/>
          <p:cNvPicPr>
            <a:picLocks noChangeAspect="1"/>
          </p:cNvPicPr>
          <p:nvPr/>
        </p:nvPicPr>
        <p:blipFill>
          <a:blip r:embed="rId2"/>
          <a:srcRect/>
          <a:stretch>
            <a:fillRect/>
          </a:stretch>
        </p:blipFill>
        <p:spPr>
          <a:xfrm>
            <a:off x="7461504" y="228600"/>
            <a:ext cx="1371600" cy="493776"/>
          </a:xfrm>
          <a:prstGeom prst="rect">
            <a:avLst/>
          </a:prstGeom>
        </p:spPr>
      </p:pic>
      <p:sp>
        <p:nvSpPr>
          <p:cNvPr id="4" name="Shape 0"/>
          <p:cNvSpPr/>
          <p:nvPr/>
        </p:nvSpPr>
        <p:spPr>
          <a:xfrm>
            <a:off x="4434840" y="1773936"/>
            <a:ext cx="1499616" cy="402336"/>
          </a:xfrm>
          <a:custGeom>
            <a:avLst/>
            <a:gdLst/>
            <a:ahLst/>
            <a:cxnLst/>
            <a:rect l="l" t="t" r="r" b="b"/>
            <a:pathLst>
              <a:path w="1499616" h="402336">
                <a:moveTo>
                  <a:pt x="200940" y="0"/>
                </a:moveTo>
                <a:lnTo>
                  <a:pt x="1298379" y="0"/>
                </a:lnTo>
                <a:cubicBezTo>
                  <a:pt x="1409708" y="-286"/>
                  <a:pt x="1499616" y="89723"/>
                  <a:pt x="1499616" y="200742"/>
                </a:cubicBezTo>
                <a:cubicBezTo>
                  <a:pt x="1499616" y="311772"/>
                  <a:pt x="1409708" y="401771"/>
                  <a:pt x="1298379" y="402337"/>
                </a:cubicBezTo>
                <a:lnTo>
                  <a:pt x="200940" y="402337"/>
                </a:lnTo>
                <a:cubicBezTo>
                  <a:pt x="90017" y="401771"/>
                  <a:pt x="119" y="311772"/>
                  <a:pt x="0" y="201169"/>
                </a:cubicBezTo>
                <a:cubicBezTo>
                  <a:pt x="119" y="89723"/>
                  <a:pt x="90017" y="-286"/>
                  <a:pt x="200940" y="0"/>
                </a:cubicBezTo>
                <a:close/>
              </a:path>
            </a:pathLst>
          </a:custGeom>
          <a:solidFill>
            <a:srgbClr val="1E83DF"/>
          </a:solidFill>
          <a:effectLst>
            <a:outerShdw blurRad="66675" dist="25400" dir="2700000" algn="bl" rotWithShape="0">
              <a:srgbClr val="7A7A7A">
                <a:alpha val="100000"/>
              </a:srgbClr>
            </a:outerShdw>
          </a:effectLst>
        </p:spPr>
      </p:sp>
      <p:sp>
        <p:nvSpPr>
          <p:cNvPr id="5" name="Text 1"/>
          <p:cNvSpPr/>
          <p:nvPr/>
        </p:nvSpPr>
        <p:spPr>
          <a:xfrm>
            <a:off x="4443984" y="1755648"/>
            <a:ext cx="1508760" cy="320040"/>
          </a:xfrm>
          <a:prstGeom prst="rect">
            <a:avLst/>
          </a:prstGeom>
          <a:noFill/>
        </p:spPr>
        <p:txBody>
          <a:bodyPr wrap="square" rtlCol="0" anchor="t">
            <a:spAutoFit/>
          </a:bodyPr>
          <a:lstStyle/>
          <a:p>
            <a:pPr algn="ct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PART 04</a:t>
            </a:r>
            <a:endParaRPr lang="en-US" sz="1500" dirty="0"/>
          </a:p>
        </p:txBody>
      </p:sp>
      <p:sp>
        <p:nvSpPr>
          <p:cNvPr id="6" name="Text 2"/>
          <p:cNvSpPr/>
          <p:nvPr/>
        </p:nvSpPr>
        <p:spPr>
          <a:xfrm>
            <a:off x="4005072" y="2542032"/>
            <a:ext cx="3557016" cy="877824"/>
          </a:xfrm>
          <a:prstGeom prst="rect">
            <a:avLst/>
          </a:prstGeom>
          <a:noFill/>
        </p:spPr>
        <p:txBody>
          <a:bodyPr wrap="square" rtlCol="0" anchor="t">
            <a:spAutoFit/>
          </a:bodyPr>
          <a:lstStyle/>
          <a:p>
            <a:pPr algn="ctr">
              <a:spcBef>
                <a:spcPts val="375"/>
              </a:spcBef>
            </a:pPr>
            <a:r>
              <a:rPr lang="en-US" sz="57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商业模式</a:t>
            </a:r>
            <a:endParaRPr lang="en-US" sz="1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320040"/>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盈利模式</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custDataLst>
              <p:tags r:id="rId3"/>
            </p:custDataLst>
          </p:nvPr>
        </p:nvSpPr>
        <p:spPr>
          <a:xfrm>
            <a:off x="701675" y="1203452"/>
            <a:ext cx="649224" cy="649224"/>
          </a:xfrm>
          <a:custGeom>
            <a:avLst/>
            <a:gdLst/>
            <a:ahLst/>
            <a:cxnLst/>
            <a:rect l="l" t="t" r="r" b="b"/>
            <a:pathLst>
              <a:path w="649224" h="649224">
                <a:moveTo>
                  <a:pt x="324612" y="0"/>
                </a:moveTo>
                <a:cubicBezTo>
                  <a:pt x="503770" y="0"/>
                  <a:pt x="649224" y="145454"/>
                  <a:pt x="649224" y="324612"/>
                </a:cubicBezTo>
                <a:cubicBezTo>
                  <a:pt x="649224" y="503770"/>
                  <a:pt x="503770" y="649224"/>
                  <a:pt x="324612" y="649224"/>
                </a:cubicBezTo>
                <a:cubicBezTo>
                  <a:pt x="145454" y="649224"/>
                  <a:pt x="0" y="503770"/>
                  <a:pt x="0" y="324612"/>
                </a:cubicBezTo>
                <a:cubicBezTo>
                  <a:pt x="0" y="145454"/>
                  <a:pt x="145454" y="0"/>
                  <a:pt x="324612" y="0"/>
                </a:cubicBezTo>
                <a:close/>
              </a:path>
            </a:pathLst>
          </a:custGeom>
          <a:solidFill>
            <a:srgbClr val="1E83DF"/>
          </a:solidFill>
        </p:spPr>
      </p:sp>
      <p:sp>
        <p:nvSpPr>
          <p:cNvPr id="6" name="Shape 2"/>
          <p:cNvSpPr/>
          <p:nvPr>
            <p:custDataLst>
              <p:tags r:id="rId4"/>
            </p:custDataLst>
          </p:nvPr>
        </p:nvSpPr>
        <p:spPr>
          <a:xfrm>
            <a:off x="875411" y="1368044"/>
            <a:ext cx="292608" cy="292608"/>
          </a:xfrm>
          <a:custGeom>
            <a:avLst/>
            <a:gdLst/>
            <a:ahLst/>
            <a:cxnLst/>
            <a:rect l="l" t="t" r="r" b="b"/>
            <a:pathLst>
              <a:path w="292608" h="292608">
                <a:moveTo>
                  <a:pt x="289995" y="133894"/>
                </a:moveTo>
                <a:lnTo>
                  <a:pt x="250088" y="133894"/>
                </a:lnTo>
                <a:cubicBezTo>
                  <a:pt x="244439" y="86084"/>
                  <a:pt x="206524" y="48169"/>
                  <a:pt x="158714" y="42520"/>
                </a:cubicBezTo>
                <a:lnTo>
                  <a:pt x="158714" y="2613"/>
                </a:lnTo>
                <a:cubicBezTo>
                  <a:pt x="158714" y="1176"/>
                  <a:pt x="157538" y="0"/>
                  <a:pt x="156101" y="0"/>
                </a:cubicBezTo>
                <a:lnTo>
                  <a:pt x="136507" y="0"/>
                </a:lnTo>
                <a:cubicBezTo>
                  <a:pt x="135070" y="0"/>
                  <a:pt x="133894" y="1176"/>
                  <a:pt x="133894" y="2613"/>
                </a:cubicBezTo>
                <a:lnTo>
                  <a:pt x="133894" y="42520"/>
                </a:lnTo>
                <a:cubicBezTo>
                  <a:pt x="86084" y="48169"/>
                  <a:pt x="48169" y="86084"/>
                  <a:pt x="42520" y="133894"/>
                </a:cubicBezTo>
                <a:lnTo>
                  <a:pt x="2613" y="133894"/>
                </a:lnTo>
                <a:cubicBezTo>
                  <a:pt x="1176" y="133894"/>
                  <a:pt x="0" y="135070"/>
                  <a:pt x="0" y="136507"/>
                </a:cubicBezTo>
                <a:lnTo>
                  <a:pt x="0" y="156101"/>
                </a:lnTo>
                <a:cubicBezTo>
                  <a:pt x="0" y="157538"/>
                  <a:pt x="1176" y="158714"/>
                  <a:pt x="2613" y="158714"/>
                </a:cubicBezTo>
                <a:lnTo>
                  <a:pt x="42520" y="158714"/>
                </a:lnTo>
                <a:cubicBezTo>
                  <a:pt x="48169" y="206524"/>
                  <a:pt x="86084" y="244439"/>
                  <a:pt x="133894" y="250088"/>
                </a:cubicBezTo>
                <a:lnTo>
                  <a:pt x="133894" y="289995"/>
                </a:lnTo>
                <a:cubicBezTo>
                  <a:pt x="133894" y="291432"/>
                  <a:pt x="135070" y="292608"/>
                  <a:pt x="136507" y="292608"/>
                </a:cubicBezTo>
                <a:lnTo>
                  <a:pt x="156101" y="292608"/>
                </a:lnTo>
                <a:cubicBezTo>
                  <a:pt x="157538" y="292608"/>
                  <a:pt x="158714" y="291432"/>
                  <a:pt x="158714" y="289995"/>
                </a:cubicBezTo>
                <a:lnTo>
                  <a:pt x="158714" y="250088"/>
                </a:lnTo>
                <a:cubicBezTo>
                  <a:pt x="206524" y="244439"/>
                  <a:pt x="244439" y="206524"/>
                  <a:pt x="250088" y="158714"/>
                </a:cubicBezTo>
                <a:lnTo>
                  <a:pt x="289995" y="158714"/>
                </a:lnTo>
                <a:cubicBezTo>
                  <a:pt x="291432" y="158714"/>
                  <a:pt x="292608" y="157538"/>
                  <a:pt x="292608" y="156101"/>
                </a:cubicBezTo>
                <a:lnTo>
                  <a:pt x="292608" y="136507"/>
                </a:lnTo>
                <a:cubicBezTo>
                  <a:pt x="292608" y="135070"/>
                  <a:pt x="291432" y="133894"/>
                  <a:pt x="289995" y="133894"/>
                </a:cubicBezTo>
                <a:close/>
                <a:moveTo>
                  <a:pt x="146304" y="225987"/>
                </a:moveTo>
                <a:cubicBezTo>
                  <a:pt x="102282" y="225987"/>
                  <a:pt x="66621" y="190326"/>
                  <a:pt x="66621" y="146304"/>
                </a:cubicBezTo>
                <a:cubicBezTo>
                  <a:pt x="66621" y="102282"/>
                  <a:pt x="102282" y="66621"/>
                  <a:pt x="146304" y="66621"/>
                </a:cubicBezTo>
                <a:cubicBezTo>
                  <a:pt x="190326" y="66621"/>
                  <a:pt x="225987" y="102282"/>
                  <a:pt x="225987" y="146304"/>
                </a:cubicBezTo>
                <a:cubicBezTo>
                  <a:pt x="225987" y="190326"/>
                  <a:pt x="190326" y="225987"/>
                  <a:pt x="146304" y="225987"/>
                </a:cubicBezTo>
                <a:close/>
                <a:moveTo>
                  <a:pt x="146304" y="107115"/>
                </a:moveTo>
                <a:cubicBezTo>
                  <a:pt x="135821" y="107115"/>
                  <a:pt x="126024" y="111165"/>
                  <a:pt x="118611" y="118611"/>
                </a:cubicBezTo>
                <a:cubicBezTo>
                  <a:pt x="111198" y="126024"/>
                  <a:pt x="107115" y="135821"/>
                  <a:pt x="107115" y="146304"/>
                </a:cubicBezTo>
                <a:cubicBezTo>
                  <a:pt x="107115" y="156787"/>
                  <a:pt x="111198" y="166584"/>
                  <a:pt x="118611" y="173997"/>
                </a:cubicBezTo>
                <a:cubicBezTo>
                  <a:pt x="126024" y="181378"/>
                  <a:pt x="135854" y="185493"/>
                  <a:pt x="146304" y="185493"/>
                </a:cubicBezTo>
                <a:cubicBezTo>
                  <a:pt x="156754" y="185493"/>
                  <a:pt x="166584" y="181410"/>
                  <a:pt x="173997" y="173997"/>
                </a:cubicBezTo>
                <a:cubicBezTo>
                  <a:pt x="181378" y="166584"/>
                  <a:pt x="185493" y="156754"/>
                  <a:pt x="185493" y="146304"/>
                </a:cubicBezTo>
                <a:cubicBezTo>
                  <a:pt x="185493" y="135854"/>
                  <a:pt x="181410" y="126024"/>
                  <a:pt x="173997" y="118611"/>
                </a:cubicBezTo>
                <a:cubicBezTo>
                  <a:pt x="166584" y="111165"/>
                  <a:pt x="156787" y="107115"/>
                  <a:pt x="146304" y="107115"/>
                </a:cubicBezTo>
                <a:close/>
              </a:path>
            </a:pathLst>
          </a:custGeom>
          <a:solidFill>
            <a:srgbClr val="FFFFFF"/>
          </a:solidFill>
        </p:spPr>
      </p:sp>
      <p:sp>
        <p:nvSpPr>
          <p:cNvPr id="7" name="Text 3"/>
          <p:cNvSpPr/>
          <p:nvPr>
            <p:custDataLst>
              <p:tags r:id="rId5"/>
            </p:custDataLst>
          </p:nvPr>
        </p:nvSpPr>
        <p:spPr>
          <a:xfrm>
            <a:off x="1451483" y="1102868"/>
            <a:ext cx="3118104" cy="321945"/>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广告收入</a:t>
            </a:r>
            <a:endParaRPr lang="en-US" sz="1500" dirty="0"/>
          </a:p>
        </p:txBody>
      </p:sp>
      <p:sp>
        <p:nvSpPr>
          <p:cNvPr id="8" name="Text 4"/>
          <p:cNvSpPr/>
          <p:nvPr>
            <p:custDataLst>
              <p:tags r:id="rId6"/>
            </p:custDataLst>
          </p:nvPr>
        </p:nvSpPr>
        <p:spPr>
          <a:xfrm>
            <a:off x="1442339" y="1368044"/>
            <a:ext cx="3118104" cy="124523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据艾瑞咨询数据显示，2022年中国互联网广告市场规模达到8192.2亿元，同比增长17.6%。我们可以通过精准定位用户群体，提供定制化广告解决方案，吸引品牌商在我们的平台上投放广告，预计第一年广告收入可达500万元。</a:t>
            </a:r>
            <a:endParaRPr lang="en-US" sz="1500" dirty="0"/>
          </a:p>
        </p:txBody>
      </p:sp>
      <p:sp>
        <p:nvSpPr>
          <p:cNvPr id="9" name="Shape 5"/>
          <p:cNvSpPr/>
          <p:nvPr>
            <p:custDataLst>
              <p:tags r:id="rId7"/>
            </p:custDataLst>
          </p:nvPr>
        </p:nvSpPr>
        <p:spPr>
          <a:xfrm>
            <a:off x="4862195" y="1203452"/>
            <a:ext cx="649224" cy="649224"/>
          </a:xfrm>
          <a:custGeom>
            <a:avLst/>
            <a:gdLst/>
            <a:ahLst/>
            <a:cxnLst/>
            <a:rect l="l" t="t" r="r" b="b"/>
            <a:pathLst>
              <a:path w="649224" h="649224">
                <a:moveTo>
                  <a:pt x="324612" y="0"/>
                </a:moveTo>
                <a:cubicBezTo>
                  <a:pt x="503770" y="0"/>
                  <a:pt x="649224" y="145454"/>
                  <a:pt x="649224" y="324612"/>
                </a:cubicBezTo>
                <a:cubicBezTo>
                  <a:pt x="649224" y="503770"/>
                  <a:pt x="503770" y="649224"/>
                  <a:pt x="324612" y="649224"/>
                </a:cubicBezTo>
                <a:cubicBezTo>
                  <a:pt x="145454" y="649224"/>
                  <a:pt x="0" y="503770"/>
                  <a:pt x="0" y="324612"/>
                </a:cubicBezTo>
                <a:cubicBezTo>
                  <a:pt x="0" y="145454"/>
                  <a:pt x="145454" y="0"/>
                  <a:pt x="324612" y="0"/>
                </a:cubicBezTo>
                <a:close/>
              </a:path>
            </a:pathLst>
          </a:custGeom>
          <a:solidFill>
            <a:srgbClr val="1E83DF"/>
          </a:solidFill>
        </p:spPr>
      </p:sp>
      <p:sp>
        <p:nvSpPr>
          <p:cNvPr id="10" name="Shape 6"/>
          <p:cNvSpPr/>
          <p:nvPr>
            <p:custDataLst>
              <p:tags r:id="rId8"/>
            </p:custDataLst>
          </p:nvPr>
        </p:nvSpPr>
        <p:spPr>
          <a:xfrm>
            <a:off x="5045075" y="1377188"/>
            <a:ext cx="292608" cy="292608"/>
          </a:xfrm>
          <a:custGeom>
            <a:avLst/>
            <a:gdLst/>
            <a:ahLst/>
            <a:cxnLst/>
            <a:rect l="l" t="t" r="r" b="b"/>
            <a:pathLst>
              <a:path w="292608" h="292608">
                <a:moveTo>
                  <a:pt x="77327" y="171710"/>
                </a:moveTo>
                <a:cubicBezTo>
                  <a:pt x="78397" y="172768"/>
                  <a:pt x="80157" y="172768"/>
                  <a:pt x="81226" y="171710"/>
                </a:cubicBezTo>
                <a:lnTo>
                  <a:pt x="116353" y="136993"/>
                </a:lnTo>
                <a:lnTo>
                  <a:pt x="146062" y="166390"/>
                </a:lnTo>
                <a:cubicBezTo>
                  <a:pt x="147132" y="167448"/>
                  <a:pt x="148892" y="167448"/>
                  <a:pt x="149962" y="166390"/>
                </a:cubicBezTo>
                <a:lnTo>
                  <a:pt x="228048" y="89146"/>
                </a:lnTo>
                <a:cubicBezTo>
                  <a:pt x="229118" y="88089"/>
                  <a:pt x="229118" y="86350"/>
                  <a:pt x="228048" y="85293"/>
                </a:cubicBezTo>
                <a:lnTo>
                  <a:pt x="215350" y="72742"/>
                </a:lnTo>
                <a:cubicBezTo>
                  <a:pt x="214280" y="71685"/>
                  <a:pt x="212520" y="71685"/>
                  <a:pt x="211451" y="72742"/>
                </a:cubicBezTo>
                <a:lnTo>
                  <a:pt x="148029" y="135493"/>
                </a:lnTo>
                <a:lnTo>
                  <a:pt x="118320" y="106096"/>
                </a:lnTo>
                <a:cubicBezTo>
                  <a:pt x="117250" y="105038"/>
                  <a:pt x="115490" y="105038"/>
                  <a:pt x="114421" y="106096"/>
                </a:cubicBezTo>
                <a:lnTo>
                  <a:pt x="64629" y="155307"/>
                </a:lnTo>
                <a:cubicBezTo>
                  <a:pt x="63559" y="156364"/>
                  <a:pt x="63559" y="158103"/>
                  <a:pt x="64629" y="159160"/>
                </a:cubicBezTo>
                <a:lnTo>
                  <a:pt x="77327" y="171710"/>
                </a:lnTo>
                <a:lnTo>
                  <a:pt x="77327" y="171710"/>
                </a:lnTo>
                <a:close/>
                <a:moveTo>
                  <a:pt x="281566" y="24554"/>
                </a:moveTo>
                <a:lnTo>
                  <a:pt x="158726" y="24554"/>
                </a:lnTo>
                <a:lnTo>
                  <a:pt x="158726" y="2728"/>
                </a:lnTo>
                <a:cubicBezTo>
                  <a:pt x="158726" y="1228"/>
                  <a:pt x="157484" y="0"/>
                  <a:pt x="155966" y="0"/>
                </a:cubicBezTo>
                <a:lnTo>
                  <a:pt x="136642" y="0"/>
                </a:lnTo>
                <a:cubicBezTo>
                  <a:pt x="135124" y="0"/>
                  <a:pt x="133882" y="1228"/>
                  <a:pt x="133882" y="2728"/>
                </a:cubicBezTo>
                <a:lnTo>
                  <a:pt x="133882" y="24554"/>
                </a:lnTo>
                <a:lnTo>
                  <a:pt x="11042" y="24554"/>
                </a:lnTo>
                <a:cubicBezTo>
                  <a:pt x="4934" y="24554"/>
                  <a:pt x="0" y="29431"/>
                  <a:pt x="0" y="35468"/>
                </a:cubicBezTo>
                <a:lnTo>
                  <a:pt x="0" y="212805"/>
                </a:lnTo>
                <a:cubicBezTo>
                  <a:pt x="0" y="218841"/>
                  <a:pt x="4934" y="223718"/>
                  <a:pt x="11042" y="223718"/>
                </a:cubicBezTo>
                <a:lnTo>
                  <a:pt x="134020" y="223718"/>
                </a:lnTo>
                <a:lnTo>
                  <a:pt x="134020" y="234631"/>
                </a:lnTo>
                <a:lnTo>
                  <a:pt x="77155" y="271497"/>
                </a:lnTo>
                <a:cubicBezTo>
                  <a:pt x="75878" y="272315"/>
                  <a:pt x="75533" y="273986"/>
                  <a:pt x="76361" y="275248"/>
                </a:cubicBezTo>
                <a:lnTo>
                  <a:pt x="86816" y="291345"/>
                </a:lnTo>
                <a:lnTo>
                  <a:pt x="86816" y="291379"/>
                </a:lnTo>
                <a:cubicBezTo>
                  <a:pt x="87644" y="292641"/>
                  <a:pt x="89370" y="292982"/>
                  <a:pt x="90646" y="292164"/>
                </a:cubicBezTo>
                <a:lnTo>
                  <a:pt x="146304" y="256082"/>
                </a:lnTo>
                <a:lnTo>
                  <a:pt x="201962" y="292164"/>
                </a:lnTo>
                <a:cubicBezTo>
                  <a:pt x="203238" y="292982"/>
                  <a:pt x="204964" y="292641"/>
                  <a:pt x="205792" y="291379"/>
                </a:cubicBezTo>
                <a:lnTo>
                  <a:pt x="205792" y="291345"/>
                </a:lnTo>
                <a:lnTo>
                  <a:pt x="216247" y="275248"/>
                </a:lnTo>
                <a:cubicBezTo>
                  <a:pt x="217075" y="273986"/>
                  <a:pt x="216696" y="272315"/>
                  <a:pt x="215453" y="271497"/>
                </a:cubicBezTo>
                <a:lnTo>
                  <a:pt x="158726" y="234733"/>
                </a:lnTo>
                <a:lnTo>
                  <a:pt x="158726" y="223718"/>
                </a:lnTo>
                <a:lnTo>
                  <a:pt x="281566" y="223718"/>
                </a:lnTo>
                <a:cubicBezTo>
                  <a:pt x="287674" y="223718"/>
                  <a:pt x="292608" y="218841"/>
                  <a:pt x="292608" y="212805"/>
                </a:cubicBezTo>
                <a:lnTo>
                  <a:pt x="292608" y="35468"/>
                </a:lnTo>
                <a:cubicBezTo>
                  <a:pt x="292608" y="29431"/>
                  <a:pt x="287674" y="24554"/>
                  <a:pt x="281566" y="24554"/>
                </a:cubicBezTo>
                <a:close/>
                <a:moveTo>
                  <a:pt x="267764" y="199164"/>
                </a:moveTo>
                <a:lnTo>
                  <a:pt x="24844" y="199164"/>
                </a:lnTo>
                <a:lnTo>
                  <a:pt x="24844" y="49109"/>
                </a:lnTo>
                <a:lnTo>
                  <a:pt x="267764" y="49109"/>
                </a:lnTo>
                <a:lnTo>
                  <a:pt x="267764" y="199164"/>
                </a:lnTo>
                <a:close/>
              </a:path>
            </a:pathLst>
          </a:custGeom>
          <a:solidFill>
            <a:srgbClr val="FFFFFF"/>
          </a:solidFill>
        </p:spPr>
      </p:sp>
      <p:sp>
        <p:nvSpPr>
          <p:cNvPr id="11" name="Text 7"/>
          <p:cNvSpPr/>
          <p:nvPr>
            <p:custDataLst>
              <p:tags r:id="rId9"/>
            </p:custDataLst>
          </p:nvPr>
        </p:nvSpPr>
        <p:spPr>
          <a:xfrm>
            <a:off x="5612003" y="1102868"/>
            <a:ext cx="3017520" cy="321945"/>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会员订阅服务</a:t>
            </a:r>
            <a:endParaRPr lang="en-US" sz="1500" dirty="0"/>
          </a:p>
        </p:txBody>
      </p:sp>
      <p:sp>
        <p:nvSpPr>
          <p:cNvPr id="12" name="Text 8"/>
          <p:cNvSpPr/>
          <p:nvPr>
            <p:custDataLst>
              <p:tags r:id="rId10"/>
            </p:custDataLst>
          </p:nvPr>
        </p:nvSpPr>
        <p:spPr>
          <a:xfrm>
            <a:off x="5602605" y="1346835"/>
            <a:ext cx="3141345" cy="147637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参考行业巨头Netflix和Spotify的盈利模式，我们计划推出会员订阅服务，提供无广告、高清内容、独家资源等特权。根据Statista的数据，全球数字媒体订阅用户数量持续增长，预计到2025年将达到10亿。通过优质内容吸引用户订阅，预计每年可增加收入1000万元。</a:t>
            </a:r>
            <a:endParaRPr lang="en-US" sz="1500" dirty="0"/>
          </a:p>
        </p:txBody>
      </p:sp>
      <p:sp>
        <p:nvSpPr>
          <p:cNvPr id="13" name="Shape 9"/>
          <p:cNvSpPr/>
          <p:nvPr>
            <p:custDataLst>
              <p:tags r:id="rId11"/>
            </p:custDataLst>
          </p:nvPr>
        </p:nvSpPr>
        <p:spPr>
          <a:xfrm>
            <a:off x="701675" y="2979420"/>
            <a:ext cx="649224" cy="649224"/>
          </a:xfrm>
          <a:custGeom>
            <a:avLst/>
            <a:gdLst/>
            <a:ahLst/>
            <a:cxnLst/>
            <a:rect l="l" t="t" r="r" b="b"/>
            <a:pathLst>
              <a:path w="649224" h="649224">
                <a:moveTo>
                  <a:pt x="324612" y="0"/>
                </a:moveTo>
                <a:cubicBezTo>
                  <a:pt x="503770" y="0"/>
                  <a:pt x="649224" y="145454"/>
                  <a:pt x="649224" y="324612"/>
                </a:cubicBezTo>
                <a:cubicBezTo>
                  <a:pt x="649224" y="503770"/>
                  <a:pt x="503770" y="649224"/>
                  <a:pt x="324612" y="649224"/>
                </a:cubicBezTo>
                <a:cubicBezTo>
                  <a:pt x="145454" y="649224"/>
                  <a:pt x="0" y="503770"/>
                  <a:pt x="0" y="324612"/>
                </a:cubicBezTo>
                <a:cubicBezTo>
                  <a:pt x="0" y="145454"/>
                  <a:pt x="145454" y="0"/>
                  <a:pt x="324612" y="0"/>
                </a:cubicBezTo>
                <a:close/>
              </a:path>
            </a:pathLst>
          </a:custGeom>
          <a:solidFill>
            <a:srgbClr val="1E83DF"/>
          </a:solidFill>
        </p:spPr>
      </p:sp>
      <p:sp>
        <p:nvSpPr>
          <p:cNvPr id="14" name="Shape 10"/>
          <p:cNvSpPr/>
          <p:nvPr>
            <p:custDataLst>
              <p:tags r:id="rId12"/>
            </p:custDataLst>
          </p:nvPr>
        </p:nvSpPr>
        <p:spPr>
          <a:xfrm>
            <a:off x="911987" y="3160141"/>
            <a:ext cx="292608" cy="292608"/>
          </a:xfrm>
          <a:custGeom>
            <a:avLst/>
            <a:gdLst/>
            <a:ahLst/>
            <a:cxnLst/>
            <a:rect l="l" t="t" r="r" b="b"/>
            <a:pathLst>
              <a:path w="292608" h="292608">
                <a:moveTo>
                  <a:pt x="289623" y="141874"/>
                </a:moveTo>
                <a:lnTo>
                  <a:pt x="7805" y="562"/>
                </a:lnTo>
                <a:cubicBezTo>
                  <a:pt x="6660" y="-11"/>
                  <a:pt x="5346" y="-146"/>
                  <a:pt x="4099" y="157"/>
                </a:cubicBezTo>
                <a:cubicBezTo>
                  <a:pt x="1236" y="865"/>
                  <a:pt x="-550" y="3763"/>
                  <a:pt x="157" y="6660"/>
                </a:cubicBezTo>
                <a:lnTo>
                  <a:pt x="29198" y="125331"/>
                </a:lnTo>
                <a:cubicBezTo>
                  <a:pt x="29636" y="127116"/>
                  <a:pt x="30950" y="128565"/>
                  <a:pt x="32702" y="129138"/>
                </a:cubicBezTo>
                <a:lnTo>
                  <a:pt x="82462" y="146221"/>
                </a:lnTo>
                <a:lnTo>
                  <a:pt x="32736" y="163304"/>
                </a:lnTo>
                <a:cubicBezTo>
                  <a:pt x="30984" y="163910"/>
                  <a:pt x="29670" y="165325"/>
                  <a:pt x="29266" y="167111"/>
                </a:cubicBezTo>
                <a:lnTo>
                  <a:pt x="157" y="285950"/>
                </a:lnTo>
                <a:cubicBezTo>
                  <a:pt x="-146" y="287197"/>
                  <a:pt x="-11" y="288511"/>
                  <a:pt x="562" y="289623"/>
                </a:cubicBezTo>
                <a:cubicBezTo>
                  <a:pt x="1876" y="292284"/>
                  <a:pt x="5110" y="293363"/>
                  <a:pt x="7805" y="292049"/>
                </a:cubicBezTo>
                <a:lnTo>
                  <a:pt x="289623" y="151545"/>
                </a:lnTo>
                <a:cubicBezTo>
                  <a:pt x="290667" y="151039"/>
                  <a:pt x="291510" y="150163"/>
                  <a:pt x="292049" y="149152"/>
                </a:cubicBezTo>
                <a:cubicBezTo>
                  <a:pt x="293363" y="146457"/>
                  <a:pt x="292284" y="143222"/>
                  <a:pt x="289623" y="141874"/>
                </a:cubicBezTo>
                <a:close/>
                <a:moveTo>
                  <a:pt x="33376" y="252189"/>
                </a:moveTo>
                <a:lnTo>
                  <a:pt x="50322" y="182914"/>
                </a:lnTo>
                <a:lnTo>
                  <a:pt x="149775" y="148782"/>
                </a:lnTo>
                <a:cubicBezTo>
                  <a:pt x="150550" y="148512"/>
                  <a:pt x="151190" y="147906"/>
                  <a:pt x="151460" y="147097"/>
                </a:cubicBezTo>
                <a:cubicBezTo>
                  <a:pt x="151931" y="145682"/>
                  <a:pt x="151190" y="144166"/>
                  <a:pt x="149775" y="143660"/>
                </a:cubicBezTo>
                <a:lnTo>
                  <a:pt x="50322" y="109562"/>
                </a:lnTo>
                <a:lnTo>
                  <a:pt x="33443" y="40557"/>
                </a:lnTo>
                <a:lnTo>
                  <a:pt x="245017" y="146659"/>
                </a:lnTo>
                <a:lnTo>
                  <a:pt x="33376" y="252189"/>
                </a:lnTo>
                <a:close/>
              </a:path>
            </a:pathLst>
          </a:custGeom>
          <a:solidFill>
            <a:srgbClr val="FFFFFF"/>
          </a:solidFill>
        </p:spPr>
      </p:sp>
      <p:sp>
        <p:nvSpPr>
          <p:cNvPr id="15" name="Text 11"/>
          <p:cNvSpPr/>
          <p:nvPr>
            <p:custDataLst>
              <p:tags r:id="rId13"/>
            </p:custDataLst>
          </p:nvPr>
        </p:nvSpPr>
        <p:spPr>
          <a:xfrm>
            <a:off x="1451483" y="2885821"/>
            <a:ext cx="3118104" cy="321945"/>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数据分析与咨询服务</a:t>
            </a:r>
            <a:endParaRPr lang="en-US" sz="1500" dirty="0"/>
          </a:p>
        </p:txBody>
      </p:sp>
      <p:sp>
        <p:nvSpPr>
          <p:cNvPr id="16" name="Text 12"/>
          <p:cNvSpPr/>
          <p:nvPr>
            <p:custDataLst>
              <p:tags r:id="rId14"/>
            </p:custDataLst>
          </p:nvPr>
        </p:nvSpPr>
        <p:spPr>
          <a:xfrm>
            <a:off x="1442339" y="3150997"/>
            <a:ext cx="3118104" cy="147637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利用积累的大量用户行为数据，我们可以提供行业洞察、市场趋势分析等高级咨询服务。根据IDC报告，2023年全球大数据与商业分析市场将达到2743亿美元，年复合增长率达11.9%。通过为企业客户提供定制化的数据分析报告，预计每年可带来300万元的额外收入。</a:t>
            </a:r>
            <a:endParaRPr lang="en-US" sz="1500" dirty="0"/>
          </a:p>
        </p:txBody>
      </p:sp>
      <p:sp>
        <p:nvSpPr>
          <p:cNvPr id="17" name="Shape 13"/>
          <p:cNvSpPr/>
          <p:nvPr>
            <p:custDataLst>
              <p:tags r:id="rId15"/>
            </p:custDataLst>
          </p:nvPr>
        </p:nvSpPr>
        <p:spPr>
          <a:xfrm>
            <a:off x="4862195" y="2986405"/>
            <a:ext cx="649224" cy="649224"/>
          </a:xfrm>
          <a:custGeom>
            <a:avLst/>
            <a:gdLst/>
            <a:ahLst/>
            <a:cxnLst/>
            <a:rect l="l" t="t" r="r" b="b"/>
            <a:pathLst>
              <a:path w="649224" h="649224">
                <a:moveTo>
                  <a:pt x="324612" y="0"/>
                </a:moveTo>
                <a:cubicBezTo>
                  <a:pt x="503770" y="0"/>
                  <a:pt x="649224" y="145454"/>
                  <a:pt x="649224" y="324612"/>
                </a:cubicBezTo>
                <a:cubicBezTo>
                  <a:pt x="649224" y="503770"/>
                  <a:pt x="503770" y="649224"/>
                  <a:pt x="324612" y="649224"/>
                </a:cubicBezTo>
                <a:cubicBezTo>
                  <a:pt x="145454" y="649224"/>
                  <a:pt x="0" y="503770"/>
                  <a:pt x="0" y="324612"/>
                </a:cubicBezTo>
                <a:cubicBezTo>
                  <a:pt x="0" y="145454"/>
                  <a:pt x="145454" y="0"/>
                  <a:pt x="324612" y="0"/>
                </a:cubicBezTo>
                <a:close/>
              </a:path>
            </a:pathLst>
          </a:custGeom>
          <a:solidFill>
            <a:srgbClr val="1E83DF"/>
          </a:solidFill>
        </p:spPr>
      </p:sp>
      <p:sp>
        <p:nvSpPr>
          <p:cNvPr id="18" name="Shape 14"/>
          <p:cNvSpPr/>
          <p:nvPr>
            <p:custDataLst>
              <p:tags r:id="rId16"/>
            </p:custDataLst>
          </p:nvPr>
        </p:nvSpPr>
        <p:spPr>
          <a:xfrm>
            <a:off x="5008499" y="3169285"/>
            <a:ext cx="292608" cy="274320"/>
          </a:xfrm>
          <a:custGeom>
            <a:avLst/>
            <a:gdLst/>
            <a:ahLst/>
            <a:cxnLst/>
            <a:rect l="l" t="t" r="r" b="b"/>
            <a:pathLst>
              <a:path w="292608" h="274320">
                <a:moveTo>
                  <a:pt x="193341" y="106552"/>
                </a:moveTo>
                <a:lnTo>
                  <a:pt x="287378" y="106552"/>
                </a:lnTo>
                <a:cubicBezTo>
                  <a:pt x="290267" y="106552"/>
                  <a:pt x="292608" y="104166"/>
                  <a:pt x="292608" y="101220"/>
                </a:cubicBezTo>
                <a:lnTo>
                  <a:pt x="292608" y="5331"/>
                </a:lnTo>
                <a:cubicBezTo>
                  <a:pt x="292608" y="2386"/>
                  <a:pt x="290267" y="0"/>
                  <a:pt x="287378" y="0"/>
                </a:cubicBezTo>
                <a:lnTo>
                  <a:pt x="193341" y="0"/>
                </a:lnTo>
                <a:cubicBezTo>
                  <a:pt x="190451" y="0"/>
                  <a:pt x="188110" y="2386"/>
                  <a:pt x="188110" y="5331"/>
                </a:cubicBezTo>
                <a:lnTo>
                  <a:pt x="188110" y="39966"/>
                </a:lnTo>
                <a:lnTo>
                  <a:pt x="138477" y="39966"/>
                </a:lnTo>
                <a:cubicBezTo>
                  <a:pt x="137050" y="39966"/>
                  <a:pt x="135880" y="41159"/>
                  <a:pt x="135880" y="42613"/>
                </a:cubicBezTo>
                <a:lnTo>
                  <a:pt x="135880" y="125193"/>
                </a:lnTo>
                <a:lnTo>
                  <a:pt x="104534" y="125193"/>
                </a:lnTo>
                <a:lnTo>
                  <a:pt x="104534" y="89216"/>
                </a:lnTo>
                <a:cubicBezTo>
                  <a:pt x="104534" y="86270"/>
                  <a:pt x="102193" y="83884"/>
                  <a:pt x="99304" y="83884"/>
                </a:cubicBezTo>
                <a:lnTo>
                  <a:pt x="5230" y="83884"/>
                </a:lnTo>
                <a:cubicBezTo>
                  <a:pt x="2341" y="83884"/>
                  <a:pt x="0" y="86270"/>
                  <a:pt x="0" y="89216"/>
                </a:cubicBezTo>
                <a:lnTo>
                  <a:pt x="0" y="185104"/>
                </a:lnTo>
                <a:cubicBezTo>
                  <a:pt x="0" y="188050"/>
                  <a:pt x="2341" y="190436"/>
                  <a:pt x="5230" y="190436"/>
                </a:cubicBezTo>
                <a:lnTo>
                  <a:pt x="99267" y="190436"/>
                </a:lnTo>
                <a:cubicBezTo>
                  <a:pt x="102157" y="190436"/>
                  <a:pt x="104498" y="188050"/>
                  <a:pt x="104498" y="185104"/>
                </a:cubicBezTo>
                <a:lnTo>
                  <a:pt x="104498" y="149127"/>
                </a:lnTo>
                <a:lnTo>
                  <a:pt x="135843" y="149127"/>
                </a:lnTo>
                <a:lnTo>
                  <a:pt x="135843" y="231707"/>
                </a:lnTo>
                <a:cubicBezTo>
                  <a:pt x="135843" y="233161"/>
                  <a:pt x="137014" y="234354"/>
                  <a:pt x="138440" y="234354"/>
                </a:cubicBezTo>
                <a:lnTo>
                  <a:pt x="188074" y="234354"/>
                </a:lnTo>
                <a:lnTo>
                  <a:pt x="188074" y="268989"/>
                </a:lnTo>
                <a:cubicBezTo>
                  <a:pt x="188074" y="271934"/>
                  <a:pt x="190415" y="274320"/>
                  <a:pt x="193304" y="274320"/>
                </a:cubicBezTo>
                <a:lnTo>
                  <a:pt x="287341" y="274320"/>
                </a:lnTo>
                <a:cubicBezTo>
                  <a:pt x="290231" y="274320"/>
                  <a:pt x="292571" y="271934"/>
                  <a:pt x="292571" y="268989"/>
                </a:cubicBezTo>
                <a:lnTo>
                  <a:pt x="292571" y="173174"/>
                </a:lnTo>
                <a:cubicBezTo>
                  <a:pt x="292571" y="170229"/>
                  <a:pt x="290231" y="167843"/>
                  <a:pt x="287341" y="167843"/>
                </a:cubicBezTo>
                <a:lnTo>
                  <a:pt x="193341" y="167843"/>
                </a:lnTo>
                <a:cubicBezTo>
                  <a:pt x="190451" y="167843"/>
                  <a:pt x="188110" y="170229"/>
                  <a:pt x="188110" y="173174"/>
                </a:cubicBezTo>
                <a:lnTo>
                  <a:pt x="188110" y="210456"/>
                </a:lnTo>
                <a:lnTo>
                  <a:pt x="159362" y="210456"/>
                </a:lnTo>
                <a:lnTo>
                  <a:pt x="159362" y="63938"/>
                </a:lnTo>
                <a:lnTo>
                  <a:pt x="188110" y="63938"/>
                </a:lnTo>
                <a:lnTo>
                  <a:pt x="188110" y="101220"/>
                </a:lnTo>
                <a:cubicBezTo>
                  <a:pt x="188110" y="104166"/>
                  <a:pt x="190451" y="106552"/>
                  <a:pt x="193341" y="106552"/>
                </a:cubicBezTo>
                <a:close/>
                <a:moveTo>
                  <a:pt x="212909" y="25314"/>
                </a:moveTo>
                <a:lnTo>
                  <a:pt x="267773" y="25314"/>
                </a:lnTo>
                <a:lnTo>
                  <a:pt x="267773" y="81274"/>
                </a:lnTo>
                <a:lnTo>
                  <a:pt x="212909" y="81274"/>
                </a:lnTo>
                <a:lnTo>
                  <a:pt x="212909" y="25314"/>
                </a:lnTo>
                <a:close/>
                <a:moveTo>
                  <a:pt x="79699" y="165159"/>
                </a:moveTo>
                <a:lnTo>
                  <a:pt x="24835" y="165159"/>
                </a:lnTo>
                <a:lnTo>
                  <a:pt x="24835" y="109236"/>
                </a:lnTo>
                <a:lnTo>
                  <a:pt x="79699" y="109236"/>
                </a:lnTo>
                <a:lnTo>
                  <a:pt x="79699" y="165159"/>
                </a:lnTo>
                <a:close/>
                <a:moveTo>
                  <a:pt x="212909" y="193157"/>
                </a:moveTo>
                <a:lnTo>
                  <a:pt x="267773" y="193157"/>
                </a:lnTo>
                <a:lnTo>
                  <a:pt x="267773" y="249117"/>
                </a:lnTo>
                <a:lnTo>
                  <a:pt x="212909" y="249117"/>
                </a:lnTo>
                <a:lnTo>
                  <a:pt x="212909" y="193157"/>
                </a:lnTo>
                <a:close/>
              </a:path>
            </a:pathLst>
          </a:custGeom>
          <a:solidFill>
            <a:srgbClr val="FFFFFF"/>
          </a:solidFill>
        </p:spPr>
      </p:sp>
      <p:sp>
        <p:nvSpPr>
          <p:cNvPr id="19" name="Text 15"/>
          <p:cNvSpPr/>
          <p:nvPr>
            <p:custDataLst>
              <p:tags r:id="rId17"/>
            </p:custDataLst>
          </p:nvPr>
        </p:nvSpPr>
        <p:spPr>
          <a:xfrm>
            <a:off x="5612003" y="2871851"/>
            <a:ext cx="3017520" cy="321945"/>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电商合作分成</a:t>
            </a:r>
            <a:endParaRPr lang="en-US" sz="1500" dirty="0"/>
          </a:p>
        </p:txBody>
      </p:sp>
      <p:sp>
        <p:nvSpPr>
          <p:cNvPr id="20" name="Text 16"/>
          <p:cNvSpPr/>
          <p:nvPr>
            <p:custDataLst>
              <p:tags r:id="rId18"/>
            </p:custDataLst>
          </p:nvPr>
        </p:nvSpPr>
        <p:spPr>
          <a:xfrm>
            <a:off x="5602859" y="3150997"/>
            <a:ext cx="3017520" cy="147637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结合平台流量优势，与电商平台合作，推广商品并获取销售分成。根据eMarketer的数据，中国2022年电商市场规模达到22.3万亿元，同比增长13.8%。通过精准推荐和优惠活动，预计每年可从电商合作中获得500万元的分成收入。</a:t>
            </a:r>
            <a:endParaRPr lang="en-US" sz="15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营销策略</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nvSpPr>
        <p:spPr>
          <a:xfrm>
            <a:off x="530225" y="1334770"/>
            <a:ext cx="1828800" cy="3615055"/>
          </a:xfrm>
          <a:custGeom>
            <a:avLst/>
            <a:gdLst/>
            <a:ahLst/>
            <a:cxnLst/>
            <a:rect l="l" t="t" r="r" b="b"/>
            <a:pathLst>
              <a:path w="1828800" h="3440426">
                <a:moveTo>
                  <a:pt x="0" y="0"/>
                </a:moveTo>
                <a:lnTo>
                  <a:pt x="1828800" y="0"/>
                </a:lnTo>
                <a:lnTo>
                  <a:pt x="1828800" y="3440426"/>
                </a:lnTo>
                <a:lnTo>
                  <a:pt x="0" y="3440426"/>
                </a:lnTo>
                <a:close/>
              </a:path>
            </a:pathLst>
          </a:custGeom>
          <a:solidFill>
            <a:srgbClr val="FFFFFF"/>
          </a:solidFill>
          <a:ln w="19050">
            <a:solidFill>
              <a:srgbClr val="1E83DF"/>
            </a:solidFill>
            <a:prstDash val="solid"/>
          </a:ln>
        </p:spPr>
      </p:sp>
      <p:sp>
        <p:nvSpPr>
          <p:cNvPr id="6" name="Shape 2"/>
          <p:cNvSpPr/>
          <p:nvPr/>
        </p:nvSpPr>
        <p:spPr>
          <a:xfrm>
            <a:off x="1024128" y="1517904"/>
            <a:ext cx="822960" cy="822960"/>
          </a:xfrm>
          <a:custGeom>
            <a:avLst/>
            <a:gdLst/>
            <a:ahLst/>
            <a:cxnLst/>
            <a:rect l="l" t="t" r="r" b="b"/>
            <a:pathLst>
              <a:path w="822960" h="822960">
                <a:moveTo>
                  <a:pt x="411480" y="0"/>
                </a:moveTo>
                <a:cubicBezTo>
                  <a:pt x="638582" y="0"/>
                  <a:pt x="822960" y="184378"/>
                  <a:pt x="822960" y="411480"/>
                </a:cubicBezTo>
                <a:cubicBezTo>
                  <a:pt x="822960" y="638582"/>
                  <a:pt x="638582" y="822960"/>
                  <a:pt x="411480" y="822960"/>
                </a:cubicBezTo>
                <a:cubicBezTo>
                  <a:pt x="184378" y="822960"/>
                  <a:pt x="0" y="638582"/>
                  <a:pt x="0" y="411480"/>
                </a:cubicBezTo>
                <a:cubicBezTo>
                  <a:pt x="0" y="184378"/>
                  <a:pt x="184378" y="0"/>
                  <a:pt x="411480" y="0"/>
                </a:cubicBezTo>
                <a:close/>
              </a:path>
            </a:pathLst>
          </a:custGeom>
          <a:solidFill>
            <a:srgbClr val="FFFFFF"/>
          </a:solidFill>
          <a:ln w="9525">
            <a:solidFill>
              <a:srgbClr val="1E83DF"/>
            </a:solidFill>
            <a:prstDash val="dash"/>
          </a:ln>
        </p:spPr>
      </p:sp>
      <p:sp>
        <p:nvSpPr>
          <p:cNvPr id="7" name="Shape 3"/>
          <p:cNvSpPr/>
          <p:nvPr/>
        </p:nvSpPr>
        <p:spPr>
          <a:xfrm>
            <a:off x="1069848" y="1563624"/>
            <a:ext cx="731520" cy="731520"/>
          </a:xfrm>
          <a:custGeom>
            <a:avLst/>
            <a:gdLst/>
            <a:ahLst/>
            <a:cxnLst/>
            <a:rect l="l" t="t" r="r" b="b"/>
            <a:pathLst>
              <a:path w="731520" h="731520">
                <a:moveTo>
                  <a:pt x="365760" y="0"/>
                </a:moveTo>
                <a:cubicBezTo>
                  <a:pt x="567628" y="0"/>
                  <a:pt x="731520" y="163892"/>
                  <a:pt x="731520" y="365760"/>
                </a:cubicBezTo>
                <a:cubicBezTo>
                  <a:pt x="731520" y="567628"/>
                  <a:pt x="567628" y="731520"/>
                  <a:pt x="365760" y="731520"/>
                </a:cubicBezTo>
                <a:cubicBezTo>
                  <a:pt x="163892" y="731520"/>
                  <a:pt x="0" y="567628"/>
                  <a:pt x="0" y="365760"/>
                </a:cubicBezTo>
                <a:cubicBezTo>
                  <a:pt x="0" y="163892"/>
                  <a:pt x="163892" y="0"/>
                  <a:pt x="365760" y="0"/>
                </a:cubicBezTo>
                <a:close/>
              </a:path>
            </a:pathLst>
          </a:custGeom>
          <a:solidFill>
            <a:srgbClr val="1E83DF"/>
          </a:solidFill>
        </p:spPr>
      </p:sp>
      <p:sp>
        <p:nvSpPr>
          <p:cNvPr id="8" name="Shape 4"/>
          <p:cNvSpPr/>
          <p:nvPr/>
        </p:nvSpPr>
        <p:spPr>
          <a:xfrm>
            <a:off x="1225296" y="1746504"/>
            <a:ext cx="420624" cy="365760"/>
          </a:xfrm>
          <a:custGeom>
            <a:avLst/>
            <a:gdLst/>
            <a:ahLst/>
            <a:cxnLst/>
            <a:rect l="l" t="t" r="r" b="b"/>
            <a:pathLst>
              <a:path w="420624" h="365760">
                <a:moveTo>
                  <a:pt x="360535" y="246996"/>
                </a:moveTo>
                <a:lnTo>
                  <a:pt x="322022" y="283891"/>
                </a:lnTo>
                <a:lnTo>
                  <a:pt x="305948" y="268351"/>
                </a:lnTo>
                <a:lnTo>
                  <a:pt x="289158" y="284392"/>
                </a:lnTo>
                <a:lnTo>
                  <a:pt x="305224" y="299995"/>
                </a:lnTo>
                <a:lnTo>
                  <a:pt x="321957" y="316170"/>
                </a:lnTo>
                <a:lnTo>
                  <a:pt x="338755" y="300066"/>
                </a:lnTo>
                <a:lnTo>
                  <a:pt x="377195" y="263171"/>
                </a:lnTo>
                <a:lnTo>
                  <a:pt x="360535" y="246996"/>
                </a:lnTo>
                <a:close/>
                <a:moveTo>
                  <a:pt x="333237" y="197469"/>
                </a:moveTo>
                <a:cubicBezTo>
                  <a:pt x="381526" y="197469"/>
                  <a:pt x="420624" y="235116"/>
                  <a:pt x="420624" y="281618"/>
                </a:cubicBezTo>
                <a:cubicBezTo>
                  <a:pt x="420624" y="328113"/>
                  <a:pt x="381526" y="365760"/>
                  <a:pt x="333237" y="365760"/>
                </a:cubicBezTo>
                <a:cubicBezTo>
                  <a:pt x="284956" y="365760"/>
                  <a:pt x="245858" y="328113"/>
                  <a:pt x="245858" y="281618"/>
                </a:cubicBezTo>
                <a:cubicBezTo>
                  <a:pt x="245858" y="235116"/>
                  <a:pt x="284956" y="197469"/>
                  <a:pt x="333237" y="197469"/>
                </a:cubicBezTo>
                <a:close/>
                <a:moveTo>
                  <a:pt x="176887" y="299"/>
                </a:moveTo>
                <a:cubicBezTo>
                  <a:pt x="195521" y="-1221"/>
                  <a:pt x="209629" y="3261"/>
                  <a:pt x="219739" y="9076"/>
                </a:cubicBezTo>
                <a:cubicBezTo>
                  <a:pt x="234887" y="17163"/>
                  <a:pt x="240665" y="27774"/>
                  <a:pt x="240665" y="27774"/>
                </a:cubicBezTo>
                <a:cubicBezTo>
                  <a:pt x="240665" y="27774"/>
                  <a:pt x="275310" y="30110"/>
                  <a:pt x="263567" y="97896"/>
                </a:cubicBezTo>
                <a:cubicBezTo>
                  <a:pt x="263168" y="99918"/>
                  <a:pt x="262648" y="102065"/>
                  <a:pt x="261990" y="104150"/>
                </a:cubicBezTo>
                <a:cubicBezTo>
                  <a:pt x="268678" y="104150"/>
                  <a:pt x="275375" y="109017"/>
                  <a:pt x="268158" y="133655"/>
                </a:cubicBezTo>
                <a:cubicBezTo>
                  <a:pt x="262518" y="152855"/>
                  <a:pt x="257268" y="158160"/>
                  <a:pt x="253327" y="158481"/>
                </a:cubicBezTo>
                <a:cubicBezTo>
                  <a:pt x="251953" y="167133"/>
                  <a:pt x="248345" y="176733"/>
                  <a:pt x="242965" y="185831"/>
                </a:cubicBezTo>
                <a:lnTo>
                  <a:pt x="242965" y="215273"/>
                </a:lnTo>
                <a:cubicBezTo>
                  <a:pt x="228329" y="233721"/>
                  <a:pt x="219601" y="256713"/>
                  <a:pt x="219601" y="281602"/>
                </a:cubicBezTo>
                <a:cubicBezTo>
                  <a:pt x="219601" y="315214"/>
                  <a:pt x="235416" y="345408"/>
                  <a:pt x="260413" y="365431"/>
                </a:cubicBezTo>
                <a:lnTo>
                  <a:pt x="18570" y="365431"/>
                </a:lnTo>
                <a:cubicBezTo>
                  <a:pt x="8330" y="365431"/>
                  <a:pt x="0" y="357406"/>
                  <a:pt x="0" y="347556"/>
                </a:cubicBezTo>
                <a:lnTo>
                  <a:pt x="0" y="315903"/>
                </a:lnTo>
                <a:cubicBezTo>
                  <a:pt x="0" y="305355"/>
                  <a:pt x="4982" y="295371"/>
                  <a:pt x="13450" y="288679"/>
                </a:cubicBezTo>
                <a:cubicBezTo>
                  <a:pt x="59902" y="251972"/>
                  <a:pt x="109963" y="227655"/>
                  <a:pt x="120138" y="222851"/>
                </a:cubicBezTo>
                <a:cubicBezTo>
                  <a:pt x="121251" y="222350"/>
                  <a:pt x="121974" y="221213"/>
                  <a:pt x="121974" y="219944"/>
                </a:cubicBezTo>
                <a:lnTo>
                  <a:pt x="121974" y="185831"/>
                </a:lnTo>
                <a:cubicBezTo>
                  <a:pt x="116456" y="176733"/>
                  <a:pt x="112921" y="167133"/>
                  <a:pt x="111540" y="158481"/>
                </a:cubicBezTo>
                <a:cubicBezTo>
                  <a:pt x="107606" y="158160"/>
                  <a:pt x="102356" y="152729"/>
                  <a:pt x="96773" y="133655"/>
                </a:cubicBezTo>
                <a:cubicBezTo>
                  <a:pt x="89557" y="109455"/>
                  <a:pt x="96058" y="104338"/>
                  <a:pt x="102551" y="104150"/>
                </a:cubicBezTo>
                <a:cubicBezTo>
                  <a:pt x="101893" y="102065"/>
                  <a:pt x="101373" y="99918"/>
                  <a:pt x="100975" y="97834"/>
                </a:cubicBezTo>
                <a:cubicBezTo>
                  <a:pt x="98480" y="85640"/>
                  <a:pt x="97830" y="74269"/>
                  <a:pt x="100780" y="63407"/>
                </a:cubicBezTo>
                <a:cubicBezTo>
                  <a:pt x="104258" y="48816"/>
                  <a:pt x="112523" y="37123"/>
                  <a:pt x="121706" y="28088"/>
                </a:cubicBezTo>
                <a:cubicBezTo>
                  <a:pt x="127484" y="22093"/>
                  <a:pt x="134043" y="16975"/>
                  <a:pt x="140999" y="12681"/>
                </a:cubicBezTo>
                <a:cubicBezTo>
                  <a:pt x="146704" y="8888"/>
                  <a:pt x="153010" y="5604"/>
                  <a:pt x="159829" y="3395"/>
                </a:cubicBezTo>
                <a:cubicBezTo>
                  <a:pt x="165144" y="1749"/>
                  <a:pt x="170857" y="550"/>
                  <a:pt x="176887" y="299"/>
                </a:cubicBezTo>
                <a:lnTo>
                  <a:pt x="176887" y="299"/>
                </a:lnTo>
                <a:close/>
              </a:path>
            </a:pathLst>
          </a:custGeom>
          <a:solidFill>
            <a:srgbClr val="FFFFFF"/>
          </a:solidFill>
        </p:spPr>
      </p:sp>
      <p:sp>
        <p:nvSpPr>
          <p:cNvPr id="9" name="Text 5"/>
          <p:cNvSpPr/>
          <p:nvPr/>
        </p:nvSpPr>
        <p:spPr>
          <a:xfrm>
            <a:off x="466344" y="2359152"/>
            <a:ext cx="1978762" cy="365760"/>
          </a:xfrm>
          <a:prstGeom prst="rect">
            <a:avLst/>
          </a:prstGeom>
          <a:noFill/>
        </p:spPr>
        <p:txBody>
          <a:bodyPr wrap="square" rtlCol="0" anchor="t">
            <a:spAutoFit/>
          </a:bodyPr>
          <a:lstStyle/>
          <a:p>
            <a:pPr algn="ctr">
              <a:spcBef>
                <a:spcPts val="375"/>
              </a:spcBef>
            </a:pPr>
            <a:r>
              <a:rPr lang="en-US" sz="1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数字化转型与渠道营销</a:t>
            </a:r>
            <a:endParaRPr lang="en-US" sz="1500" dirty="0"/>
          </a:p>
        </p:txBody>
      </p:sp>
      <p:sp>
        <p:nvSpPr>
          <p:cNvPr id="10" name="Text 6"/>
          <p:cNvSpPr/>
          <p:nvPr/>
        </p:nvSpPr>
        <p:spPr>
          <a:xfrm>
            <a:off x="512064" y="2587752"/>
            <a:ext cx="1914754" cy="3484245"/>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随着2023年中国电商市场规模预计达到38.76万亿元人民币（Statista），北京AAAA科技有限公司将全面拥抱数字化转型，通过整合线上线下资源，打造无缝购物体验。利用大数据和AI技术精准定位目标客户，实施个性化营销策略，提升客户粘性和转化率。</a:t>
            </a: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p:txBody>
      </p:sp>
      <p:sp>
        <p:nvSpPr>
          <p:cNvPr id="11" name="Shape 7"/>
          <p:cNvSpPr/>
          <p:nvPr/>
        </p:nvSpPr>
        <p:spPr>
          <a:xfrm>
            <a:off x="2615184" y="813816"/>
            <a:ext cx="1828800" cy="3640623"/>
          </a:xfrm>
          <a:custGeom>
            <a:avLst/>
            <a:gdLst/>
            <a:ahLst/>
            <a:cxnLst/>
            <a:rect l="l" t="t" r="r" b="b"/>
            <a:pathLst>
              <a:path w="1828800" h="3640623">
                <a:moveTo>
                  <a:pt x="0" y="0"/>
                </a:moveTo>
                <a:lnTo>
                  <a:pt x="1828800" y="0"/>
                </a:lnTo>
                <a:lnTo>
                  <a:pt x="1828800" y="3640623"/>
                </a:lnTo>
                <a:lnTo>
                  <a:pt x="0" y="3640623"/>
                </a:lnTo>
                <a:close/>
              </a:path>
            </a:pathLst>
          </a:custGeom>
          <a:solidFill>
            <a:srgbClr val="FFFFFF"/>
          </a:solidFill>
          <a:ln w="19050">
            <a:solidFill>
              <a:srgbClr val="1E83DF"/>
            </a:solidFill>
            <a:prstDash val="solid"/>
          </a:ln>
        </p:spPr>
      </p:sp>
      <p:sp>
        <p:nvSpPr>
          <p:cNvPr id="12" name="Shape 8"/>
          <p:cNvSpPr/>
          <p:nvPr/>
        </p:nvSpPr>
        <p:spPr>
          <a:xfrm>
            <a:off x="3108960" y="996696"/>
            <a:ext cx="822960" cy="822960"/>
          </a:xfrm>
          <a:custGeom>
            <a:avLst/>
            <a:gdLst/>
            <a:ahLst/>
            <a:cxnLst/>
            <a:rect l="l" t="t" r="r" b="b"/>
            <a:pathLst>
              <a:path w="822960" h="822960">
                <a:moveTo>
                  <a:pt x="411480" y="0"/>
                </a:moveTo>
                <a:cubicBezTo>
                  <a:pt x="638582" y="0"/>
                  <a:pt x="822960" y="184378"/>
                  <a:pt x="822960" y="411480"/>
                </a:cubicBezTo>
                <a:cubicBezTo>
                  <a:pt x="822960" y="638582"/>
                  <a:pt x="638582" y="822960"/>
                  <a:pt x="411480" y="822960"/>
                </a:cubicBezTo>
                <a:cubicBezTo>
                  <a:pt x="184378" y="822960"/>
                  <a:pt x="0" y="638582"/>
                  <a:pt x="0" y="411480"/>
                </a:cubicBezTo>
                <a:cubicBezTo>
                  <a:pt x="0" y="184378"/>
                  <a:pt x="184378" y="0"/>
                  <a:pt x="411480" y="0"/>
                </a:cubicBezTo>
                <a:close/>
              </a:path>
            </a:pathLst>
          </a:custGeom>
          <a:solidFill>
            <a:srgbClr val="FFFFFF"/>
          </a:solidFill>
          <a:ln w="9525">
            <a:solidFill>
              <a:srgbClr val="1E83DF"/>
            </a:solidFill>
            <a:prstDash val="dash"/>
          </a:ln>
        </p:spPr>
      </p:sp>
      <p:sp>
        <p:nvSpPr>
          <p:cNvPr id="13" name="Shape 9"/>
          <p:cNvSpPr/>
          <p:nvPr/>
        </p:nvSpPr>
        <p:spPr>
          <a:xfrm>
            <a:off x="3154680" y="1042416"/>
            <a:ext cx="731520" cy="731520"/>
          </a:xfrm>
          <a:custGeom>
            <a:avLst/>
            <a:gdLst/>
            <a:ahLst/>
            <a:cxnLst/>
            <a:rect l="l" t="t" r="r" b="b"/>
            <a:pathLst>
              <a:path w="731520" h="731520">
                <a:moveTo>
                  <a:pt x="365760" y="0"/>
                </a:moveTo>
                <a:cubicBezTo>
                  <a:pt x="567628" y="0"/>
                  <a:pt x="731520" y="163892"/>
                  <a:pt x="731520" y="365760"/>
                </a:cubicBezTo>
                <a:cubicBezTo>
                  <a:pt x="731520" y="567628"/>
                  <a:pt x="567628" y="731520"/>
                  <a:pt x="365760" y="731520"/>
                </a:cubicBezTo>
                <a:cubicBezTo>
                  <a:pt x="163892" y="731520"/>
                  <a:pt x="0" y="567628"/>
                  <a:pt x="0" y="365760"/>
                </a:cubicBezTo>
                <a:cubicBezTo>
                  <a:pt x="0" y="163892"/>
                  <a:pt x="163892" y="0"/>
                  <a:pt x="365760" y="0"/>
                </a:cubicBezTo>
                <a:close/>
              </a:path>
            </a:pathLst>
          </a:custGeom>
          <a:solidFill>
            <a:srgbClr val="1E83DF"/>
          </a:solidFill>
        </p:spPr>
      </p:sp>
      <p:sp>
        <p:nvSpPr>
          <p:cNvPr id="14" name="Shape 10"/>
          <p:cNvSpPr/>
          <p:nvPr/>
        </p:nvSpPr>
        <p:spPr>
          <a:xfrm>
            <a:off x="3337560" y="1252728"/>
            <a:ext cx="365760" cy="365760"/>
          </a:xfrm>
          <a:custGeom>
            <a:avLst/>
            <a:gdLst/>
            <a:ahLst/>
            <a:cxnLst/>
            <a:rect l="l" t="t" r="r" b="b"/>
            <a:pathLst>
              <a:path w="365760" h="365760">
                <a:moveTo>
                  <a:pt x="339618" y="0"/>
                </a:moveTo>
                <a:lnTo>
                  <a:pt x="26116" y="0"/>
                </a:lnTo>
                <a:cubicBezTo>
                  <a:pt x="11682" y="0"/>
                  <a:pt x="0" y="12123"/>
                  <a:pt x="0" y="27081"/>
                </a:cubicBezTo>
                <a:lnTo>
                  <a:pt x="0" y="257381"/>
                </a:lnTo>
                <a:cubicBezTo>
                  <a:pt x="0" y="272375"/>
                  <a:pt x="11682" y="284489"/>
                  <a:pt x="26116" y="284489"/>
                </a:cubicBezTo>
                <a:lnTo>
                  <a:pt x="91449" y="284489"/>
                </a:lnTo>
                <a:lnTo>
                  <a:pt x="91449" y="365760"/>
                </a:lnTo>
                <a:lnTo>
                  <a:pt x="235120" y="284489"/>
                </a:lnTo>
                <a:lnTo>
                  <a:pt x="339618" y="284489"/>
                </a:lnTo>
                <a:cubicBezTo>
                  <a:pt x="354042" y="284489"/>
                  <a:pt x="365760" y="272375"/>
                  <a:pt x="365760" y="257381"/>
                </a:cubicBezTo>
                <a:lnTo>
                  <a:pt x="365760" y="27081"/>
                </a:lnTo>
                <a:cubicBezTo>
                  <a:pt x="365760" y="12123"/>
                  <a:pt x="354042" y="0"/>
                  <a:pt x="339618" y="0"/>
                </a:cubicBezTo>
                <a:close/>
                <a:moveTo>
                  <a:pt x="91449" y="162569"/>
                </a:moveTo>
                <a:cubicBezTo>
                  <a:pt x="76989" y="162569"/>
                  <a:pt x="65307" y="150427"/>
                  <a:pt x="65307" y="135461"/>
                </a:cubicBezTo>
                <a:cubicBezTo>
                  <a:pt x="65307" y="120503"/>
                  <a:pt x="76989" y="108379"/>
                  <a:pt x="91449" y="108379"/>
                </a:cubicBezTo>
                <a:cubicBezTo>
                  <a:pt x="105873" y="108379"/>
                  <a:pt x="117556" y="120503"/>
                  <a:pt x="117556" y="135461"/>
                </a:cubicBezTo>
                <a:cubicBezTo>
                  <a:pt x="117556" y="150427"/>
                  <a:pt x="105873" y="162569"/>
                  <a:pt x="91449" y="162569"/>
                </a:cubicBezTo>
                <a:close/>
                <a:moveTo>
                  <a:pt x="182862" y="162569"/>
                </a:moveTo>
                <a:cubicBezTo>
                  <a:pt x="168438" y="162569"/>
                  <a:pt x="156756" y="150427"/>
                  <a:pt x="156756" y="135461"/>
                </a:cubicBezTo>
                <a:cubicBezTo>
                  <a:pt x="156756" y="120503"/>
                  <a:pt x="168438" y="108379"/>
                  <a:pt x="182862" y="108379"/>
                </a:cubicBezTo>
                <a:cubicBezTo>
                  <a:pt x="197322" y="108379"/>
                  <a:pt x="209004" y="120503"/>
                  <a:pt x="209004" y="135461"/>
                </a:cubicBezTo>
                <a:cubicBezTo>
                  <a:pt x="209004" y="150427"/>
                  <a:pt x="197322" y="162569"/>
                  <a:pt x="182862" y="162569"/>
                </a:cubicBezTo>
                <a:close/>
                <a:moveTo>
                  <a:pt x="274311" y="162569"/>
                </a:moveTo>
                <a:cubicBezTo>
                  <a:pt x="259887" y="162569"/>
                  <a:pt x="248169" y="150427"/>
                  <a:pt x="248169" y="135461"/>
                </a:cubicBezTo>
                <a:cubicBezTo>
                  <a:pt x="248169" y="120503"/>
                  <a:pt x="259887" y="108379"/>
                  <a:pt x="274311" y="108379"/>
                </a:cubicBezTo>
                <a:cubicBezTo>
                  <a:pt x="288736" y="108379"/>
                  <a:pt x="300427" y="120503"/>
                  <a:pt x="300427" y="135461"/>
                </a:cubicBezTo>
                <a:cubicBezTo>
                  <a:pt x="300427" y="150427"/>
                  <a:pt x="288736" y="162569"/>
                  <a:pt x="274311" y="162569"/>
                </a:cubicBezTo>
                <a:close/>
              </a:path>
            </a:pathLst>
          </a:custGeom>
          <a:solidFill>
            <a:srgbClr val="FFFFFF"/>
          </a:solidFill>
        </p:spPr>
      </p:sp>
      <p:sp>
        <p:nvSpPr>
          <p:cNvPr id="15" name="Text 11"/>
          <p:cNvSpPr/>
          <p:nvPr/>
        </p:nvSpPr>
        <p:spPr>
          <a:xfrm>
            <a:off x="2551176" y="1847088"/>
            <a:ext cx="1978762" cy="365760"/>
          </a:xfrm>
          <a:prstGeom prst="rect">
            <a:avLst/>
          </a:prstGeom>
          <a:noFill/>
        </p:spPr>
        <p:txBody>
          <a:bodyPr wrap="square" rtlCol="0" anchor="t">
            <a:spAutoFit/>
          </a:bodyPr>
          <a:lstStyle/>
          <a:p>
            <a:pPr algn="ctr">
              <a:spcBef>
                <a:spcPts val="375"/>
              </a:spcBef>
            </a:pPr>
            <a:r>
              <a:rPr lang="en-US" sz="1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品牌故事化营销</a:t>
            </a:r>
            <a:endParaRPr lang="en-US" sz="1500" dirty="0"/>
          </a:p>
        </p:txBody>
      </p:sp>
      <p:sp>
        <p:nvSpPr>
          <p:cNvPr id="16" name="Text 12"/>
          <p:cNvSpPr/>
          <p:nvPr/>
        </p:nvSpPr>
        <p:spPr>
          <a:xfrm>
            <a:off x="2596896" y="2084832"/>
            <a:ext cx="1914754" cy="3266440"/>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在竞争激烈的市场环境中，品牌故事化成为吸引消费者的关键。据Nielsen报告，90%的消费者更倾向于购买他们认为真实的品牌。因此，我们将构建强有力的品牌故事，通过社交媒体、内容营销等渠道传播，增强品牌影响力和用户情感连接。</a:t>
            </a: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p:txBody>
      </p:sp>
      <p:sp>
        <p:nvSpPr>
          <p:cNvPr id="17" name="Shape 13"/>
          <p:cNvSpPr/>
          <p:nvPr/>
        </p:nvSpPr>
        <p:spPr>
          <a:xfrm>
            <a:off x="4705350" y="1334770"/>
            <a:ext cx="1828800" cy="3615055"/>
          </a:xfrm>
          <a:custGeom>
            <a:avLst/>
            <a:gdLst/>
            <a:ahLst/>
            <a:cxnLst/>
            <a:rect l="l" t="t" r="r" b="b"/>
            <a:pathLst>
              <a:path w="1828800" h="3440426">
                <a:moveTo>
                  <a:pt x="0" y="0"/>
                </a:moveTo>
                <a:lnTo>
                  <a:pt x="1828800" y="0"/>
                </a:lnTo>
                <a:lnTo>
                  <a:pt x="1828800" y="3440426"/>
                </a:lnTo>
                <a:lnTo>
                  <a:pt x="0" y="3440426"/>
                </a:lnTo>
                <a:close/>
              </a:path>
            </a:pathLst>
          </a:custGeom>
          <a:solidFill>
            <a:srgbClr val="FFFFFF"/>
          </a:solidFill>
          <a:ln w="19050">
            <a:solidFill>
              <a:srgbClr val="1E83DF"/>
            </a:solidFill>
            <a:prstDash val="solid"/>
          </a:ln>
        </p:spPr>
      </p:sp>
      <p:sp>
        <p:nvSpPr>
          <p:cNvPr id="18" name="Shape 14"/>
          <p:cNvSpPr/>
          <p:nvPr/>
        </p:nvSpPr>
        <p:spPr>
          <a:xfrm>
            <a:off x="5199278" y="1517904"/>
            <a:ext cx="822960" cy="822960"/>
          </a:xfrm>
          <a:custGeom>
            <a:avLst/>
            <a:gdLst/>
            <a:ahLst/>
            <a:cxnLst/>
            <a:rect l="l" t="t" r="r" b="b"/>
            <a:pathLst>
              <a:path w="822960" h="822960">
                <a:moveTo>
                  <a:pt x="411480" y="0"/>
                </a:moveTo>
                <a:cubicBezTo>
                  <a:pt x="638582" y="0"/>
                  <a:pt x="822960" y="184378"/>
                  <a:pt x="822960" y="411480"/>
                </a:cubicBezTo>
                <a:cubicBezTo>
                  <a:pt x="822960" y="638582"/>
                  <a:pt x="638582" y="822960"/>
                  <a:pt x="411480" y="822960"/>
                </a:cubicBezTo>
                <a:cubicBezTo>
                  <a:pt x="184378" y="822960"/>
                  <a:pt x="0" y="638582"/>
                  <a:pt x="0" y="411480"/>
                </a:cubicBezTo>
                <a:cubicBezTo>
                  <a:pt x="0" y="184378"/>
                  <a:pt x="184378" y="0"/>
                  <a:pt x="411480" y="0"/>
                </a:cubicBezTo>
                <a:close/>
              </a:path>
            </a:pathLst>
          </a:custGeom>
          <a:solidFill>
            <a:srgbClr val="FFFFFF"/>
          </a:solidFill>
          <a:ln w="9525">
            <a:solidFill>
              <a:srgbClr val="1E83DF"/>
            </a:solidFill>
            <a:prstDash val="dash"/>
          </a:ln>
        </p:spPr>
      </p:sp>
      <p:sp>
        <p:nvSpPr>
          <p:cNvPr id="19" name="Shape 15"/>
          <p:cNvSpPr/>
          <p:nvPr/>
        </p:nvSpPr>
        <p:spPr>
          <a:xfrm>
            <a:off x="5244998" y="1563624"/>
            <a:ext cx="731520" cy="731520"/>
          </a:xfrm>
          <a:custGeom>
            <a:avLst/>
            <a:gdLst/>
            <a:ahLst/>
            <a:cxnLst/>
            <a:rect l="l" t="t" r="r" b="b"/>
            <a:pathLst>
              <a:path w="731520" h="731520">
                <a:moveTo>
                  <a:pt x="365760" y="0"/>
                </a:moveTo>
                <a:cubicBezTo>
                  <a:pt x="567628" y="0"/>
                  <a:pt x="731520" y="163892"/>
                  <a:pt x="731520" y="365760"/>
                </a:cubicBezTo>
                <a:cubicBezTo>
                  <a:pt x="731520" y="567628"/>
                  <a:pt x="567628" y="731520"/>
                  <a:pt x="365760" y="731520"/>
                </a:cubicBezTo>
                <a:cubicBezTo>
                  <a:pt x="163892" y="731520"/>
                  <a:pt x="0" y="567628"/>
                  <a:pt x="0" y="365760"/>
                </a:cubicBezTo>
                <a:cubicBezTo>
                  <a:pt x="0" y="163892"/>
                  <a:pt x="163892" y="0"/>
                  <a:pt x="365760" y="0"/>
                </a:cubicBezTo>
                <a:close/>
              </a:path>
            </a:pathLst>
          </a:custGeom>
          <a:solidFill>
            <a:srgbClr val="1E83DF"/>
          </a:solidFill>
        </p:spPr>
      </p:sp>
      <p:sp>
        <p:nvSpPr>
          <p:cNvPr id="20" name="Shape 16"/>
          <p:cNvSpPr/>
          <p:nvPr/>
        </p:nvSpPr>
        <p:spPr>
          <a:xfrm>
            <a:off x="5437022" y="1719072"/>
            <a:ext cx="365760" cy="448056"/>
          </a:xfrm>
          <a:custGeom>
            <a:avLst/>
            <a:gdLst/>
            <a:ahLst/>
            <a:cxnLst/>
            <a:rect l="l" t="t" r="r" b="b"/>
            <a:pathLst>
              <a:path w="365760" h="448056">
                <a:moveTo>
                  <a:pt x="182876" y="0"/>
                </a:moveTo>
                <a:cubicBezTo>
                  <a:pt x="81898" y="0"/>
                  <a:pt x="0" y="81655"/>
                  <a:pt x="0" y="182441"/>
                </a:cubicBezTo>
                <a:cubicBezTo>
                  <a:pt x="0" y="283185"/>
                  <a:pt x="81898" y="364889"/>
                  <a:pt x="182876" y="364889"/>
                </a:cubicBezTo>
                <a:cubicBezTo>
                  <a:pt x="283903" y="364889"/>
                  <a:pt x="365760" y="283185"/>
                  <a:pt x="365760" y="182441"/>
                </a:cubicBezTo>
                <a:cubicBezTo>
                  <a:pt x="365760" y="81696"/>
                  <a:pt x="283903" y="0"/>
                  <a:pt x="182876" y="0"/>
                </a:cubicBezTo>
                <a:close/>
                <a:moveTo>
                  <a:pt x="182876" y="263061"/>
                </a:moveTo>
                <a:cubicBezTo>
                  <a:pt x="138254" y="263061"/>
                  <a:pt x="102105" y="227010"/>
                  <a:pt x="102105" y="182482"/>
                </a:cubicBezTo>
                <a:cubicBezTo>
                  <a:pt x="102105" y="137921"/>
                  <a:pt x="138254" y="101911"/>
                  <a:pt x="182876" y="101911"/>
                </a:cubicBezTo>
                <a:cubicBezTo>
                  <a:pt x="227547" y="101911"/>
                  <a:pt x="263687" y="137962"/>
                  <a:pt x="263687" y="182482"/>
                </a:cubicBezTo>
                <a:cubicBezTo>
                  <a:pt x="263687" y="227010"/>
                  <a:pt x="227547" y="263061"/>
                  <a:pt x="182876" y="263061"/>
                </a:cubicBezTo>
                <a:close/>
                <a:moveTo>
                  <a:pt x="289230" y="370114"/>
                </a:moveTo>
                <a:cubicBezTo>
                  <a:pt x="284380" y="367345"/>
                  <a:pt x="278410" y="367740"/>
                  <a:pt x="273651" y="370590"/>
                </a:cubicBezTo>
                <a:cubicBezTo>
                  <a:pt x="244254" y="388250"/>
                  <a:pt x="221487" y="398353"/>
                  <a:pt x="182876" y="398353"/>
                </a:cubicBezTo>
                <a:cubicBezTo>
                  <a:pt x="145220" y="398353"/>
                  <a:pt x="123062" y="388726"/>
                  <a:pt x="94365" y="371839"/>
                </a:cubicBezTo>
                <a:cubicBezTo>
                  <a:pt x="89169" y="368734"/>
                  <a:pt x="82631" y="368857"/>
                  <a:pt x="77608" y="372233"/>
                </a:cubicBezTo>
                <a:cubicBezTo>
                  <a:pt x="71811" y="376118"/>
                  <a:pt x="68567" y="380480"/>
                  <a:pt x="66352" y="386739"/>
                </a:cubicBezTo>
                <a:lnTo>
                  <a:pt x="58521" y="426248"/>
                </a:lnTo>
                <a:cubicBezTo>
                  <a:pt x="58521" y="438207"/>
                  <a:pt x="68345" y="448056"/>
                  <a:pt x="80383" y="448056"/>
                </a:cubicBezTo>
                <a:lnTo>
                  <a:pt x="289140" y="448056"/>
                </a:lnTo>
                <a:cubicBezTo>
                  <a:pt x="301178" y="448056"/>
                  <a:pt x="311002" y="438207"/>
                  <a:pt x="311002" y="426248"/>
                </a:cubicBezTo>
                <a:lnTo>
                  <a:pt x="303171" y="386739"/>
                </a:lnTo>
                <a:cubicBezTo>
                  <a:pt x="300701" y="379658"/>
                  <a:pt x="296287" y="374089"/>
                  <a:pt x="289230" y="370114"/>
                </a:cubicBezTo>
                <a:lnTo>
                  <a:pt x="289230" y="370114"/>
                </a:lnTo>
                <a:close/>
              </a:path>
            </a:pathLst>
          </a:custGeom>
          <a:solidFill>
            <a:srgbClr val="FFFFFF"/>
          </a:solidFill>
        </p:spPr>
      </p:sp>
      <p:sp>
        <p:nvSpPr>
          <p:cNvPr id="21" name="Text 17"/>
          <p:cNvSpPr/>
          <p:nvPr/>
        </p:nvSpPr>
        <p:spPr>
          <a:xfrm>
            <a:off x="4641494" y="2368296"/>
            <a:ext cx="1978762" cy="365760"/>
          </a:xfrm>
          <a:prstGeom prst="rect">
            <a:avLst/>
          </a:prstGeom>
          <a:noFill/>
        </p:spPr>
        <p:txBody>
          <a:bodyPr wrap="square" rtlCol="0" anchor="t">
            <a:spAutoFit/>
          </a:bodyPr>
          <a:lstStyle/>
          <a:p>
            <a:pPr algn="ctr">
              <a:spcBef>
                <a:spcPts val="375"/>
              </a:spcBef>
            </a:pPr>
            <a:r>
              <a:rPr lang="en-US" sz="1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用户参与与社区建设</a:t>
            </a:r>
            <a:endParaRPr lang="en-US" sz="1500" dirty="0"/>
          </a:p>
        </p:txBody>
      </p:sp>
      <p:sp>
        <p:nvSpPr>
          <p:cNvPr id="22" name="Text 18"/>
          <p:cNvSpPr/>
          <p:nvPr/>
        </p:nvSpPr>
        <p:spPr>
          <a:xfrm>
            <a:off x="4687214" y="2578608"/>
            <a:ext cx="1914754" cy="3266440"/>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建立品牌社区，鼓励用户参与产品反馈、内容共创等活动，可以有效提升用户忠诚度。据eMarketer数据显示，活跃社区成员的购买频率比非成员高50%。我们将通过举办线上活动、创建用户论坛等方式，构建积极向上的品牌社区，促进口碑传播。</a:t>
            </a: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p:txBody>
      </p:sp>
      <p:sp>
        <p:nvSpPr>
          <p:cNvPr id="23" name="Shape 19"/>
          <p:cNvSpPr/>
          <p:nvPr/>
        </p:nvSpPr>
        <p:spPr>
          <a:xfrm>
            <a:off x="6790334" y="813816"/>
            <a:ext cx="1828800" cy="3640623"/>
          </a:xfrm>
          <a:custGeom>
            <a:avLst/>
            <a:gdLst/>
            <a:ahLst/>
            <a:cxnLst/>
            <a:rect l="l" t="t" r="r" b="b"/>
            <a:pathLst>
              <a:path w="1828800" h="3640623">
                <a:moveTo>
                  <a:pt x="0" y="0"/>
                </a:moveTo>
                <a:lnTo>
                  <a:pt x="1828800" y="0"/>
                </a:lnTo>
                <a:lnTo>
                  <a:pt x="1828800" y="3640623"/>
                </a:lnTo>
                <a:lnTo>
                  <a:pt x="0" y="3640623"/>
                </a:lnTo>
                <a:close/>
              </a:path>
            </a:pathLst>
          </a:custGeom>
          <a:solidFill>
            <a:srgbClr val="FFFFFF"/>
          </a:solidFill>
          <a:ln w="19050">
            <a:solidFill>
              <a:srgbClr val="1E83DF"/>
            </a:solidFill>
            <a:prstDash val="solid"/>
          </a:ln>
        </p:spPr>
      </p:sp>
      <p:sp>
        <p:nvSpPr>
          <p:cNvPr id="24" name="Shape 20"/>
          <p:cNvSpPr/>
          <p:nvPr/>
        </p:nvSpPr>
        <p:spPr>
          <a:xfrm>
            <a:off x="7284110" y="996696"/>
            <a:ext cx="822960" cy="822960"/>
          </a:xfrm>
          <a:custGeom>
            <a:avLst/>
            <a:gdLst/>
            <a:ahLst/>
            <a:cxnLst/>
            <a:rect l="l" t="t" r="r" b="b"/>
            <a:pathLst>
              <a:path w="822960" h="822960">
                <a:moveTo>
                  <a:pt x="411480" y="0"/>
                </a:moveTo>
                <a:cubicBezTo>
                  <a:pt x="638582" y="0"/>
                  <a:pt x="822960" y="184378"/>
                  <a:pt x="822960" y="411480"/>
                </a:cubicBezTo>
                <a:cubicBezTo>
                  <a:pt x="822960" y="638582"/>
                  <a:pt x="638582" y="822960"/>
                  <a:pt x="411480" y="822960"/>
                </a:cubicBezTo>
                <a:cubicBezTo>
                  <a:pt x="184378" y="822960"/>
                  <a:pt x="0" y="638582"/>
                  <a:pt x="0" y="411480"/>
                </a:cubicBezTo>
                <a:cubicBezTo>
                  <a:pt x="0" y="184378"/>
                  <a:pt x="184378" y="0"/>
                  <a:pt x="411480" y="0"/>
                </a:cubicBezTo>
                <a:close/>
              </a:path>
            </a:pathLst>
          </a:custGeom>
          <a:solidFill>
            <a:srgbClr val="FFFFFF"/>
          </a:solidFill>
          <a:ln w="9525">
            <a:solidFill>
              <a:srgbClr val="1E83DF"/>
            </a:solidFill>
            <a:prstDash val="dash"/>
          </a:ln>
        </p:spPr>
      </p:sp>
      <p:sp>
        <p:nvSpPr>
          <p:cNvPr id="25" name="Shape 21"/>
          <p:cNvSpPr/>
          <p:nvPr/>
        </p:nvSpPr>
        <p:spPr>
          <a:xfrm>
            <a:off x="7329830" y="1042416"/>
            <a:ext cx="731520" cy="731520"/>
          </a:xfrm>
          <a:custGeom>
            <a:avLst/>
            <a:gdLst/>
            <a:ahLst/>
            <a:cxnLst/>
            <a:rect l="l" t="t" r="r" b="b"/>
            <a:pathLst>
              <a:path w="731520" h="731520">
                <a:moveTo>
                  <a:pt x="365760" y="0"/>
                </a:moveTo>
                <a:cubicBezTo>
                  <a:pt x="567628" y="0"/>
                  <a:pt x="731520" y="163892"/>
                  <a:pt x="731520" y="365760"/>
                </a:cubicBezTo>
                <a:cubicBezTo>
                  <a:pt x="731520" y="567628"/>
                  <a:pt x="567628" y="731520"/>
                  <a:pt x="365760" y="731520"/>
                </a:cubicBezTo>
                <a:cubicBezTo>
                  <a:pt x="163892" y="731520"/>
                  <a:pt x="0" y="567628"/>
                  <a:pt x="0" y="365760"/>
                </a:cubicBezTo>
                <a:cubicBezTo>
                  <a:pt x="0" y="163892"/>
                  <a:pt x="163892" y="0"/>
                  <a:pt x="365760" y="0"/>
                </a:cubicBezTo>
                <a:close/>
              </a:path>
            </a:pathLst>
          </a:custGeom>
          <a:solidFill>
            <a:srgbClr val="1E83DF"/>
          </a:solidFill>
        </p:spPr>
      </p:sp>
      <p:sp>
        <p:nvSpPr>
          <p:cNvPr id="26" name="Shape 22"/>
          <p:cNvSpPr/>
          <p:nvPr/>
        </p:nvSpPr>
        <p:spPr>
          <a:xfrm>
            <a:off x="7534656" y="1234440"/>
            <a:ext cx="329184" cy="384048"/>
          </a:xfrm>
          <a:custGeom>
            <a:avLst/>
            <a:gdLst/>
            <a:ahLst/>
            <a:cxnLst/>
            <a:rect l="l" t="t" r="r" b="b"/>
            <a:pathLst>
              <a:path w="329184" h="384048">
                <a:moveTo>
                  <a:pt x="107905" y="112798"/>
                </a:moveTo>
                <a:lnTo>
                  <a:pt x="230433" y="112798"/>
                </a:lnTo>
                <a:cubicBezTo>
                  <a:pt x="238704" y="112798"/>
                  <a:pt x="246665" y="109306"/>
                  <a:pt x="251956" y="102908"/>
                </a:cubicBezTo>
                <a:cubicBezTo>
                  <a:pt x="264616" y="87766"/>
                  <a:pt x="276599" y="69198"/>
                  <a:pt x="279306" y="52533"/>
                </a:cubicBezTo>
                <a:cubicBezTo>
                  <a:pt x="284701" y="19201"/>
                  <a:pt x="270537" y="2290"/>
                  <a:pt x="229418" y="2290"/>
                </a:cubicBezTo>
                <a:cubicBezTo>
                  <a:pt x="188253" y="2290"/>
                  <a:pt x="202172" y="29479"/>
                  <a:pt x="186185" y="31703"/>
                </a:cubicBezTo>
                <a:cubicBezTo>
                  <a:pt x="174268" y="33359"/>
                  <a:pt x="174691" y="17545"/>
                  <a:pt x="155969" y="2327"/>
                </a:cubicBezTo>
                <a:cubicBezTo>
                  <a:pt x="142538" y="-8546"/>
                  <a:pt x="127472" y="22201"/>
                  <a:pt x="109690" y="22381"/>
                </a:cubicBezTo>
                <a:cubicBezTo>
                  <a:pt x="88976" y="22665"/>
                  <a:pt x="59841" y="16873"/>
                  <a:pt x="59841" y="52533"/>
                </a:cubicBezTo>
                <a:cubicBezTo>
                  <a:pt x="59841" y="66936"/>
                  <a:pt x="72397" y="86422"/>
                  <a:pt x="86062" y="102558"/>
                </a:cubicBezTo>
                <a:cubicBezTo>
                  <a:pt x="91570" y="109022"/>
                  <a:pt x="99493" y="112798"/>
                  <a:pt x="107905" y="112798"/>
                </a:cubicBezTo>
                <a:close/>
                <a:moveTo>
                  <a:pt x="260753" y="144539"/>
                </a:moveTo>
                <a:cubicBezTo>
                  <a:pt x="254240" y="137091"/>
                  <a:pt x="244738" y="132889"/>
                  <a:pt x="234851" y="132889"/>
                </a:cubicBezTo>
                <a:lnTo>
                  <a:pt x="104089" y="132889"/>
                </a:lnTo>
                <a:cubicBezTo>
                  <a:pt x="94653" y="132889"/>
                  <a:pt x="85536" y="136732"/>
                  <a:pt x="78985" y="143621"/>
                </a:cubicBezTo>
                <a:cubicBezTo>
                  <a:pt x="37895" y="186975"/>
                  <a:pt x="0" y="248858"/>
                  <a:pt x="0" y="294019"/>
                </a:cubicBezTo>
                <a:cubicBezTo>
                  <a:pt x="0" y="333805"/>
                  <a:pt x="39718" y="384048"/>
                  <a:pt x="88694" y="384048"/>
                </a:cubicBezTo>
                <a:lnTo>
                  <a:pt x="240490" y="384048"/>
                </a:lnTo>
                <a:cubicBezTo>
                  <a:pt x="289466" y="384048"/>
                  <a:pt x="329184" y="334231"/>
                  <a:pt x="329184" y="294019"/>
                </a:cubicBezTo>
                <a:cubicBezTo>
                  <a:pt x="329184" y="248054"/>
                  <a:pt x="298686" y="187893"/>
                  <a:pt x="260753" y="144539"/>
                </a:cubicBezTo>
                <a:close/>
                <a:moveTo>
                  <a:pt x="220828" y="199325"/>
                </a:moveTo>
                <a:lnTo>
                  <a:pt x="194531" y="247344"/>
                </a:lnTo>
                <a:cubicBezTo>
                  <a:pt x="192219" y="251584"/>
                  <a:pt x="195274" y="256770"/>
                  <a:pt x="200039" y="256770"/>
                </a:cubicBezTo>
                <a:lnTo>
                  <a:pt x="207501" y="256770"/>
                </a:lnTo>
                <a:cubicBezTo>
                  <a:pt x="210941" y="256770"/>
                  <a:pt x="213779" y="259590"/>
                  <a:pt x="213779" y="263130"/>
                </a:cubicBezTo>
                <a:cubicBezTo>
                  <a:pt x="213779" y="266584"/>
                  <a:pt x="210979" y="269442"/>
                  <a:pt x="207501" y="269442"/>
                </a:cubicBezTo>
                <a:lnTo>
                  <a:pt x="188751" y="269442"/>
                </a:lnTo>
                <a:cubicBezTo>
                  <a:pt x="185067" y="269442"/>
                  <a:pt x="182153" y="272414"/>
                  <a:pt x="182125" y="276085"/>
                </a:cubicBezTo>
                <a:lnTo>
                  <a:pt x="182125" y="279227"/>
                </a:lnTo>
                <a:cubicBezTo>
                  <a:pt x="182125" y="282682"/>
                  <a:pt x="184926" y="285578"/>
                  <a:pt x="188431" y="285578"/>
                </a:cubicBezTo>
                <a:lnTo>
                  <a:pt x="207501" y="285578"/>
                </a:lnTo>
                <a:cubicBezTo>
                  <a:pt x="210941" y="285578"/>
                  <a:pt x="213779" y="288407"/>
                  <a:pt x="213779" y="291899"/>
                </a:cubicBezTo>
                <a:cubicBezTo>
                  <a:pt x="213779" y="295429"/>
                  <a:pt x="210979" y="298250"/>
                  <a:pt x="207501" y="298250"/>
                </a:cubicBezTo>
                <a:lnTo>
                  <a:pt x="188431" y="298250"/>
                </a:lnTo>
                <a:cubicBezTo>
                  <a:pt x="184963" y="298250"/>
                  <a:pt x="182125" y="301079"/>
                  <a:pt x="182125" y="304609"/>
                </a:cubicBezTo>
                <a:lnTo>
                  <a:pt x="182125" y="320745"/>
                </a:lnTo>
                <a:cubicBezTo>
                  <a:pt x="182125" y="324237"/>
                  <a:pt x="179315" y="327095"/>
                  <a:pt x="175809" y="327095"/>
                </a:cubicBezTo>
                <a:lnTo>
                  <a:pt x="164418" y="327095"/>
                </a:lnTo>
                <a:cubicBezTo>
                  <a:pt x="160950" y="327095"/>
                  <a:pt x="158112" y="324275"/>
                  <a:pt x="158112" y="320745"/>
                </a:cubicBezTo>
                <a:lnTo>
                  <a:pt x="158112" y="304609"/>
                </a:lnTo>
                <a:cubicBezTo>
                  <a:pt x="158112" y="301117"/>
                  <a:pt x="155302" y="298250"/>
                  <a:pt x="151796" y="298250"/>
                </a:cubicBezTo>
                <a:lnTo>
                  <a:pt x="132933" y="298250"/>
                </a:lnTo>
                <a:cubicBezTo>
                  <a:pt x="129465" y="298250"/>
                  <a:pt x="126627" y="295429"/>
                  <a:pt x="126627" y="291899"/>
                </a:cubicBezTo>
                <a:cubicBezTo>
                  <a:pt x="126627" y="288407"/>
                  <a:pt x="129427" y="285578"/>
                  <a:pt x="132933" y="285578"/>
                </a:cubicBezTo>
                <a:lnTo>
                  <a:pt x="151758" y="285578"/>
                </a:lnTo>
                <a:cubicBezTo>
                  <a:pt x="155264" y="285578"/>
                  <a:pt x="158074" y="282757"/>
                  <a:pt x="158112" y="279227"/>
                </a:cubicBezTo>
                <a:lnTo>
                  <a:pt x="158140" y="276114"/>
                </a:lnTo>
                <a:cubicBezTo>
                  <a:pt x="158177" y="272442"/>
                  <a:pt x="155198" y="269414"/>
                  <a:pt x="151514" y="269414"/>
                </a:cubicBezTo>
                <a:lnTo>
                  <a:pt x="132933" y="269414"/>
                </a:lnTo>
                <a:cubicBezTo>
                  <a:pt x="129465" y="269414"/>
                  <a:pt x="126627" y="266584"/>
                  <a:pt x="126627" y="263092"/>
                </a:cubicBezTo>
                <a:cubicBezTo>
                  <a:pt x="126627" y="259590"/>
                  <a:pt x="129427" y="256732"/>
                  <a:pt x="132933" y="256732"/>
                </a:cubicBezTo>
                <a:lnTo>
                  <a:pt x="140198" y="256732"/>
                </a:lnTo>
                <a:cubicBezTo>
                  <a:pt x="145001" y="256732"/>
                  <a:pt x="147980" y="251546"/>
                  <a:pt x="145696" y="247306"/>
                </a:cubicBezTo>
                <a:lnTo>
                  <a:pt x="119409" y="199297"/>
                </a:lnTo>
                <a:cubicBezTo>
                  <a:pt x="117087" y="195057"/>
                  <a:pt x="120104" y="189871"/>
                  <a:pt x="124878" y="189871"/>
                </a:cubicBezTo>
                <a:lnTo>
                  <a:pt x="137426" y="189871"/>
                </a:lnTo>
                <a:cubicBezTo>
                  <a:pt x="139813" y="189871"/>
                  <a:pt x="141984" y="191243"/>
                  <a:pt x="143036" y="193363"/>
                </a:cubicBezTo>
                <a:lnTo>
                  <a:pt x="164456" y="236366"/>
                </a:lnTo>
                <a:cubicBezTo>
                  <a:pt x="166730" y="241022"/>
                  <a:pt x="173356" y="241022"/>
                  <a:pt x="175706" y="236366"/>
                </a:cubicBezTo>
                <a:lnTo>
                  <a:pt x="197125" y="193363"/>
                </a:lnTo>
                <a:cubicBezTo>
                  <a:pt x="198178" y="191243"/>
                  <a:pt x="200349" y="189871"/>
                  <a:pt x="202736" y="189871"/>
                </a:cubicBezTo>
                <a:lnTo>
                  <a:pt x="215255" y="189871"/>
                </a:lnTo>
                <a:cubicBezTo>
                  <a:pt x="220086" y="189937"/>
                  <a:pt x="223140" y="195095"/>
                  <a:pt x="220828" y="199325"/>
                </a:cubicBezTo>
                <a:lnTo>
                  <a:pt x="220828" y="199325"/>
                </a:lnTo>
                <a:close/>
              </a:path>
            </a:pathLst>
          </a:custGeom>
          <a:solidFill>
            <a:srgbClr val="FFFFFF"/>
          </a:solidFill>
        </p:spPr>
      </p:sp>
      <p:sp>
        <p:nvSpPr>
          <p:cNvPr id="27" name="Text 23"/>
          <p:cNvSpPr/>
          <p:nvPr/>
        </p:nvSpPr>
        <p:spPr>
          <a:xfrm>
            <a:off x="6726326" y="1847088"/>
            <a:ext cx="1978762" cy="365760"/>
          </a:xfrm>
          <a:prstGeom prst="rect">
            <a:avLst/>
          </a:prstGeom>
          <a:noFill/>
        </p:spPr>
        <p:txBody>
          <a:bodyPr wrap="square" rtlCol="0" anchor="t">
            <a:spAutoFit/>
          </a:bodyPr>
          <a:lstStyle/>
          <a:p>
            <a:pPr algn="ctr">
              <a:spcBef>
                <a:spcPts val="375"/>
              </a:spcBef>
            </a:pPr>
            <a:r>
              <a:rPr lang="en-US" sz="1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绿色营销与可持续发展</a:t>
            </a:r>
            <a:endParaRPr lang="en-US" sz="1500" dirty="0"/>
          </a:p>
        </p:txBody>
      </p:sp>
      <p:sp>
        <p:nvSpPr>
          <p:cNvPr id="28" name="Text 24"/>
          <p:cNvSpPr/>
          <p:nvPr/>
        </p:nvSpPr>
        <p:spPr>
          <a:xfrm>
            <a:off x="6772046" y="2066544"/>
            <a:ext cx="1914754" cy="3484245"/>
          </a:xfrm>
          <a:prstGeom prst="rect">
            <a:avLst/>
          </a:prstGeom>
          <a:noFill/>
        </p:spPr>
        <p:txBody>
          <a:bodyPr wrap="square" rtlCol="0" anchor="t">
            <a:spAutoFit/>
          </a:bodyPr>
          <a:lstStyle/>
          <a:p>
            <a:pPr>
              <a:lnSpc>
                <a:spcPts val="17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随着消费者对环保意识的提升，绿色营销成为趋势。据德勤调研，超过70%的中国消费者愿意为可持续产品支付更多费用。北京AAAA科技有限公司将承诺采用环保材料，优化供应链管理，减少碳足迹，并将这些信息透明地传达给消费者，以吸引环保意识强的目标群体。</a:t>
            </a: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a:p>
            <a:pPr>
              <a:lnSpc>
                <a:spcPts val="1990"/>
              </a:lnSpc>
              <a:spcBef>
                <a:spcPts val="375"/>
              </a:spcBef>
            </a:pPr>
            <a:endParaRPr lang="en-US" sz="1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项目亮点</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nvSpPr>
        <p:spPr>
          <a:xfrm>
            <a:off x="3831336" y="1825498"/>
            <a:ext cx="1472184" cy="1472184"/>
          </a:xfrm>
          <a:custGeom>
            <a:avLst/>
            <a:gdLst/>
            <a:ahLst/>
            <a:cxnLst/>
            <a:rect l="l" t="t" r="r" b="b"/>
            <a:pathLst>
              <a:path w="1472184" h="1472184">
                <a:moveTo>
                  <a:pt x="736092" y="0"/>
                </a:moveTo>
                <a:cubicBezTo>
                  <a:pt x="1142352" y="0"/>
                  <a:pt x="1472184" y="329832"/>
                  <a:pt x="1472184" y="736092"/>
                </a:cubicBezTo>
                <a:cubicBezTo>
                  <a:pt x="1472184" y="1142352"/>
                  <a:pt x="1142352" y="1472184"/>
                  <a:pt x="736092" y="1472184"/>
                </a:cubicBezTo>
                <a:cubicBezTo>
                  <a:pt x="329832" y="1472184"/>
                  <a:pt x="0" y="1142352"/>
                  <a:pt x="0" y="736092"/>
                </a:cubicBezTo>
                <a:cubicBezTo>
                  <a:pt x="0" y="329832"/>
                  <a:pt x="329832" y="0"/>
                  <a:pt x="736092" y="0"/>
                </a:cubicBezTo>
                <a:close/>
              </a:path>
            </a:pathLst>
          </a:custGeom>
          <a:solidFill>
            <a:srgbClr val="1E83DF"/>
          </a:solidFill>
        </p:spPr>
      </p:sp>
      <p:sp>
        <p:nvSpPr>
          <p:cNvPr id="6" name="Shape 2"/>
          <p:cNvSpPr/>
          <p:nvPr/>
        </p:nvSpPr>
        <p:spPr>
          <a:xfrm>
            <a:off x="4288536" y="2291842"/>
            <a:ext cx="548640" cy="548640"/>
          </a:xfrm>
          <a:custGeom>
            <a:avLst/>
            <a:gdLst/>
            <a:ahLst/>
            <a:cxnLst/>
            <a:rect l="l" t="t" r="r" b="b"/>
            <a:pathLst>
              <a:path w="548640" h="548640">
                <a:moveTo>
                  <a:pt x="313509" y="274320"/>
                </a:moveTo>
                <a:lnTo>
                  <a:pt x="391886" y="274320"/>
                </a:lnTo>
                <a:lnTo>
                  <a:pt x="391886" y="352697"/>
                </a:lnTo>
                <a:lnTo>
                  <a:pt x="313509" y="352697"/>
                </a:lnTo>
                <a:lnTo>
                  <a:pt x="313509" y="431074"/>
                </a:lnTo>
                <a:lnTo>
                  <a:pt x="235131" y="431074"/>
                </a:lnTo>
                <a:lnTo>
                  <a:pt x="235131" y="352697"/>
                </a:lnTo>
                <a:lnTo>
                  <a:pt x="156754" y="352697"/>
                </a:lnTo>
                <a:lnTo>
                  <a:pt x="156754" y="274320"/>
                </a:lnTo>
                <a:lnTo>
                  <a:pt x="235131" y="274320"/>
                </a:lnTo>
                <a:lnTo>
                  <a:pt x="235131" y="250807"/>
                </a:lnTo>
                <a:lnTo>
                  <a:pt x="156754" y="172430"/>
                </a:lnTo>
                <a:lnTo>
                  <a:pt x="211618" y="117566"/>
                </a:lnTo>
                <a:lnTo>
                  <a:pt x="274320" y="180268"/>
                </a:lnTo>
                <a:lnTo>
                  <a:pt x="333103" y="117566"/>
                </a:lnTo>
                <a:lnTo>
                  <a:pt x="387966" y="172430"/>
                </a:lnTo>
                <a:lnTo>
                  <a:pt x="313509" y="250807"/>
                </a:lnTo>
                <a:lnTo>
                  <a:pt x="313509" y="274320"/>
                </a:lnTo>
                <a:lnTo>
                  <a:pt x="313509" y="274320"/>
                </a:lnTo>
                <a:close/>
                <a:moveTo>
                  <a:pt x="548640" y="0"/>
                </a:moveTo>
                <a:lnTo>
                  <a:pt x="548640" y="548640"/>
                </a:lnTo>
                <a:lnTo>
                  <a:pt x="0" y="548640"/>
                </a:lnTo>
                <a:lnTo>
                  <a:pt x="0" y="0"/>
                </a:lnTo>
                <a:lnTo>
                  <a:pt x="548640" y="0"/>
                </a:lnTo>
                <a:lnTo>
                  <a:pt x="548640" y="0"/>
                </a:lnTo>
                <a:close/>
                <a:moveTo>
                  <a:pt x="78378" y="78378"/>
                </a:moveTo>
                <a:lnTo>
                  <a:pt x="78378" y="470262"/>
                </a:lnTo>
                <a:lnTo>
                  <a:pt x="470262" y="470262"/>
                </a:lnTo>
                <a:lnTo>
                  <a:pt x="470262" y="78378"/>
                </a:lnTo>
                <a:lnTo>
                  <a:pt x="78378" y="78378"/>
                </a:lnTo>
                <a:close/>
              </a:path>
            </a:pathLst>
          </a:custGeom>
          <a:solidFill>
            <a:srgbClr val="FFFFFF"/>
          </a:solidFill>
        </p:spPr>
      </p:sp>
      <p:sp>
        <p:nvSpPr>
          <p:cNvPr id="7" name="Shape 3"/>
          <p:cNvSpPr/>
          <p:nvPr/>
        </p:nvSpPr>
        <p:spPr>
          <a:xfrm>
            <a:off x="3401568" y="1395730"/>
            <a:ext cx="1097280" cy="1097280"/>
          </a:xfrm>
          <a:custGeom>
            <a:avLst/>
            <a:gdLst/>
            <a:ahLst/>
            <a:cxnLst/>
            <a:rect l="l" t="t" r="r" b="b"/>
            <a:pathLst>
              <a:path w="1097280" h="1097280">
                <a:moveTo>
                  <a:pt x="1097280" y="276732"/>
                </a:moveTo>
                <a:cubicBezTo>
                  <a:pt x="1097280" y="0"/>
                  <a:pt x="1097280" y="0"/>
                  <a:pt x="1097280" y="0"/>
                </a:cubicBezTo>
                <a:cubicBezTo>
                  <a:pt x="506936" y="32173"/>
                  <a:pt x="35289" y="508414"/>
                  <a:pt x="0" y="1097280"/>
                </a:cubicBezTo>
                <a:cubicBezTo>
                  <a:pt x="279132" y="1097280"/>
                  <a:pt x="279132" y="1097280"/>
                  <a:pt x="279132" y="1097280"/>
                </a:cubicBezTo>
                <a:cubicBezTo>
                  <a:pt x="314431" y="659652"/>
                  <a:pt x="660942" y="312125"/>
                  <a:pt x="1097280" y="276732"/>
                </a:cubicBezTo>
              </a:path>
            </a:pathLst>
          </a:custGeom>
          <a:solidFill>
            <a:srgbClr val="1E83DF"/>
          </a:solidFill>
        </p:spPr>
      </p:sp>
      <p:sp>
        <p:nvSpPr>
          <p:cNvPr id="8" name="Shape 4"/>
          <p:cNvSpPr/>
          <p:nvPr/>
        </p:nvSpPr>
        <p:spPr>
          <a:xfrm>
            <a:off x="4636008" y="1395730"/>
            <a:ext cx="1097280" cy="1097280"/>
          </a:xfrm>
          <a:custGeom>
            <a:avLst/>
            <a:gdLst/>
            <a:ahLst/>
            <a:cxnLst/>
            <a:rect l="l" t="t" r="r" b="b"/>
            <a:pathLst>
              <a:path w="1097280" h="1097280">
                <a:moveTo>
                  <a:pt x="818148" y="1097280"/>
                </a:moveTo>
                <a:cubicBezTo>
                  <a:pt x="1097280" y="1097280"/>
                  <a:pt x="1097280" y="1097280"/>
                  <a:pt x="1097280" y="1097280"/>
                </a:cubicBezTo>
                <a:cubicBezTo>
                  <a:pt x="1061991" y="508414"/>
                  <a:pt x="590344" y="32173"/>
                  <a:pt x="0" y="0"/>
                </a:cubicBezTo>
                <a:cubicBezTo>
                  <a:pt x="0" y="276732"/>
                  <a:pt x="0" y="276732"/>
                  <a:pt x="0" y="276732"/>
                </a:cubicBezTo>
                <a:cubicBezTo>
                  <a:pt x="436348" y="312125"/>
                  <a:pt x="782858" y="659652"/>
                  <a:pt x="818148" y="1097280"/>
                </a:cubicBezTo>
              </a:path>
            </a:pathLst>
          </a:custGeom>
          <a:solidFill>
            <a:srgbClr val="1E83DF"/>
          </a:solidFill>
        </p:spPr>
      </p:sp>
      <p:sp>
        <p:nvSpPr>
          <p:cNvPr id="9" name="Shape 5"/>
          <p:cNvSpPr/>
          <p:nvPr/>
        </p:nvSpPr>
        <p:spPr>
          <a:xfrm>
            <a:off x="3401568" y="2630170"/>
            <a:ext cx="1097280" cy="1097280"/>
          </a:xfrm>
          <a:custGeom>
            <a:avLst/>
            <a:gdLst/>
            <a:ahLst/>
            <a:cxnLst/>
            <a:rect l="l" t="t" r="r" b="b"/>
            <a:pathLst>
              <a:path w="1097280" h="1097280">
                <a:moveTo>
                  <a:pt x="279132" y="0"/>
                </a:moveTo>
                <a:cubicBezTo>
                  <a:pt x="0" y="0"/>
                  <a:pt x="0" y="0"/>
                  <a:pt x="0" y="0"/>
                </a:cubicBezTo>
                <a:cubicBezTo>
                  <a:pt x="35289" y="590354"/>
                  <a:pt x="506936" y="1061991"/>
                  <a:pt x="1097280" y="1097280"/>
                </a:cubicBezTo>
                <a:cubicBezTo>
                  <a:pt x="1097280" y="818148"/>
                  <a:pt x="1097280" y="818148"/>
                  <a:pt x="1097280" y="818148"/>
                </a:cubicBezTo>
                <a:cubicBezTo>
                  <a:pt x="660942" y="786068"/>
                  <a:pt x="314431" y="436348"/>
                  <a:pt x="279132" y="0"/>
                </a:cubicBezTo>
              </a:path>
            </a:pathLst>
          </a:custGeom>
          <a:solidFill>
            <a:srgbClr val="1E83DF"/>
          </a:solidFill>
        </p:spPr>
      </p:sp>
      <p:sp>
        <p:nvSpPr>
          <p:cNvPr id="10" name="Shape 6"/>
          <p:cNvSpPr/>
          <p:nvPr/>
        </p:nvSpPr>
        <p:spPr>
          <a:xfrm>
            <a:off x="4636008" y="2630170"/>
            <a:ext cx="1097280" cy="1097280"/>
          </a:xfrm>
          <a:custGeom>
            <a:avLst/>
            <a:gdLst/>
            <a:ahLst/>
            <a:cxnLst/>
            <a:rect l="l" t="t" r="r" b="b"/>
            <a:pathLst>
              <a:path w="1097280" h="1097280">
                <a:moveTo>
                  <a:pt x="0" y="818148"/>
                </a:moveTo>
                <a:cubicBezTo>
                  <a:pt x="0" y="1097280"/>
                  <a:pt x="0" y="1097280"/>
                  <a:pt x="0" y="1097280"/>
                </a:cubicBezTo>
                <a:cubicBezTo>
                  <a:pt x="590344" y="1061991"/>
                  <a:pt x="1061991" y="590354"/>
                  <a:pt x="1097280" y="0"/>
                </a:cubicBezTo>
                <a:cubicBezTo>
                  <a:pt x="818148" y="0"/>
                  <a:pt x="818148" y="0"/>
                  <a:pt x="818148" y="0"/>
                </a:cubicBezTo>
                <a:cubicBezTo>
                  <a:pt x="782858" y="436348"/>
                  <a:pt x="436348" y="786068"/>
                  <a:pt x="0" y="818148"/>
                </a:cubicBezTo>
              </a:path>
            </a:pathLst>
          </a:custGeom>
          <a:solidFill>
            <a:srgbClr val="1E83DF"/>
          </a:solidFill>
        </p:spPr>
      </p:sp>
      <p:sp>
        <p:nvSpPr>
          <p:cNvPr id="11" name="Shape 7"/>
          <p:cNvSpPr/>
          <p:nvPr/>
        </p:nvSpPr>
        <p:spPr>
          <a:xfrm>
            <a:off x="2779776" y="1231138"/>
            <a:ext cx="1106424" cy="365760"/>
          </a:xfrm>
          <a:custGeom>
            <a:avLst/>
            <a:gdLst/>
            <a:ahLst/>
            <a:cxnLst/>
            <a:rect l="l" t="t" r="r" b="b"/>
            <a:pathLst>
              <a:path w="1106424" h="365760">
                <a:moveTo>
                  <a:pt x="1106424" y="358388"/>
                </a:moveTo>
                <a:lnTo>
                  <a:pt x="1084415" y="342046"/>
                </a:lnTo>
                <a:lnTo>
                  <a:pt x="1078995" y="349418"/>
                </a:lnTo>
                <a:lnTo>
                  <a:pt x="1101003" y="365760"/>
                </a:lnTo>
                <a:lnTo>
                  <a:pt x="1106424" y="358388"/>
                </a:lnTo>
                <a:close/>
                <a:moveTo>
                  <a:pt x="1062407" y="325704"/>
                </a:moveTo>
                <a:lnTo>
                  <a:pt x="1040398" y="309362"/>
                </a:lnTo>
                <a:lnTo>
                  <a:pt x="1034977" y="316734"/>
                </a:lnTo>
                <a:lnTo>
                  <a:pt x="1056986" y="333076"/>
                </a:lnTo>
                <a:lnTo>
                  <a:pt x="1062407" y="325704"/>
                </a:lnTo>
                <a:close/>
                <a:moveTo>
                  <a:pt x="1018389" y="293020"/>
                </a:moveTo>
                <a:lnTo>
                  <a:pt x="996381" y="276678"/>
                </a:lnTo>
                <a:lnTo>
                  <a:pt x="990960" y="284051"/>
                </a:lnTo>
                <a:lnTo>
                  <a:pt x="1012969" y="300392"/>
                </a:lnTo>
                <a:lnTo>
                  <a:pt x="1018389" y="293020"/>
                </a:lnTo>
                <a:close/>
                <a:moveTo>
                  <a:pt x="974372" y="260336"/>
                </a:moveTo>
                <a:lnTo>
                  <a:pt x="952363" y="243995"/>
                </a:lnTo>
                <a:lnTo>
                  <a:pt x="946943" y="251367"/>
                </a:lnTo>
                <a:lnTo>
                  <a:pt x="968951" y="267709"/>
                </a:lnTo>
                <a:lnTo>
                  <a:pt x="974372" y="260336"/>
                </a:lnTo>
                <a:close/>
                <a:moveTo>
                  <a:pt x="930355" y="227653"/>
                </a:moveTo>
                <a:lnTo>
                  <a:pt x="908346" y="211311"/>
                </a:lnTo>
                <a:lnTo>
                  <a:pt x="902925" y="218683"/>
                </a:lnTo>
                <a:lnTo>
                  <a:pt x="924934" y="235025"/>
                </a:lnTo>
                <a:lnTo>
                  <a:pt x="930355" y="227653"/>
                </a:lnTo>
                <a:close/>
                <a:moveTo>
                  <a:pt x="886337" y="194969"/>
                </a:moveTo>
                <a:lnTo>
                  <a:pt x="864329" y="178627"/>
                </a:lnTo>
                <a:lnTo>
                  <a:pt x="858908" y="185999"/>
                </a:lnTo>
                <a:lnTo>
                  <a:pt x="880917" y="202341"/>
                </a:lnTo>
                <a:lnTo>
                  <a:pt x="886337" y="194969"/>
                </a:lnTo>
                <a:close/>
                <a:moveTo>
                  <a:pt x="842320" y="162285"/>
                </a:moveTo>
                <a:lnTo>
                  <a:pt x="820312" y="145943"/>
                </a:lnTo>
                <a:lnTo>
                  <a:pt x="814891" y="153316"/>
                </a:lnTo>
                <a:lnTo>
                  <a:pt x="836900" y="169657"/>
                </a:lnTo>
                <a:lnTo>
                  <a:pt x="842320" y="162285"/>
                </a:lnTo>
                <a:close/>
                <a:moveTo>
                  <a:pt x="798303" y="129601"/>
                </a:moveTo>
                <a:lnTo>
                  <a:pt x="776294" y="113259"/>
                </a:lnTo>
                <a:lnTo>
                  <a:pt x="770874" y="120632"/>
                </a:lnTo>
                <a:lnTo>
                  <a:pt x="792882" y="136974"/>
                </a:lnTo>
                <a:lnTo>
                  <a:pt x="798303" y="129601"/>
                </a:lnTo>
                <a:close/>
                <a:moveTo>
                  <a:pt x="754286" y="96918"/>
                </a:moveTo>
                <a:lnTo>
                  <a:pt x="732277" y="80576"/>
                </a:lnTo>
                <a:lnTo>
                  <a:pt x="726856" y="87948"/>
                </a:lnTo>
                <a:lnTo>
                  <a:pt x="748865" y="104290"/>
                </a:lnTo>
                <a:lnTo>
                  <a:pt x="754286" y="96918"/>
                </a:lnTo>
                <a:close/>
                <a:moveTo>
                  <a:pt x="710268" y="64234"/>
                </a:moveTo>
                <a:lnTo>
                  <a:pt x="688260" y="47892"/>
                </a:lnTo>
                <a:lnTo>
                  <a:pt x="682839" y="55264"/>
                </a:lnTo>
                <a:lnTo>
                  <a:pt x="704848" y="71606"/>
                </a:lnTo>
                <a:lnTo>
                  <a:pt x="710268" y="64234"/>
                </a:lnTo>
                <a:close/>
                <a:moveTo>
                  <a:pt x="666251" y="31550"/>
                </a:moveTo>
                <a:lnTo>
                  <a:pt x="644242" y="15208"/>
                </a:lnTo>
                <a:lnTo>
                  <a:pt x="638822" y="22580"/>
                </a:lnTo>
                <a:lnTo>
                  <a:pt x="660830" y="38922"/>
                </a:lnTo>
                <a:lnTo>
                  <a:pt x="666251" y="31550"/>
                </a:lnTo>
                <a:close/>
                <a:moveTo>
                  <a:pt x="618858" y="0"/>
                </a:moveTo>
                <a:lnTo>
                  <a:pt x="591493" y="0"/>
                </a:lnTo>
                <a:lnTo>
                  <a:pt x="591493" y="9166"/>
                </a:lnTo>
                <a:lnTo>
                  <a:pt x="618858" y="9166"/>
                </a:lnTo>
                <a:lnTo>
                  <a:pt x="618858" y="0"/>
                </a:lnTo>
                <a:close/>
                <a:moveTo>
                  <a:pt x="564128" y="0"/>
                </a:moveTo>
                <a:lnTo>
                  <a:pt x="536763" y="0"/>
                </a:lnTo>
                <a:lnTo>
                  <a:pt x="536763" y="9166"/>
                </a:lnTo>
                <a:lnTo>
                  <a:pt x="564128" y="9166"/>
                </a:lnTo>
                <a:lnTo>
                  <a:pt x="564128" y="0"/>
                </a:lnTo>
                <a:close/>
                <a:moveTo>
                  <a:pt x="509399" y="0"/>
                </a:moveTo>
                <a:lnTo>
                  <a:pt x="482034" y="0"/>
                </a:lnTo>
                <a:lnTo>
                  <a:pt x="482034" y="9166"/>
                </a:lnTo>
                <a:lnTo>
                  <a:pt x="509399" y="9166"/>
                </a:lnTo>
                <a:lnTo>
                  <a:pt x="509399" y="0"/>
                </a:lnTo>
                <a:close/>
                <a:moveTo>
                  <a:pt x="454669" y="0"/>
                </a:moveTo>
                <a:lnTo>
                  <a:pt x="427304" y="0"/>
                </a:lnTo>
                <a:lnTo>
                  <a:pt x="427304" y="9166"/>
                </a:lnTo>
                <a:lnTo>
                  <a:pt x="454669" y="9166"/>
                </a:lnTo>
                <a:lnTo>
                  <a:pt x="454669" y="0"/>
                </a:lnTo>
                <a:close/>
                <a:moveTo>
                  <a:pt x="399939" y="0"/>
                </a:moveTo>
                <a:lnTo>
                  <a:pt x="372574" y="0"/>
                </a:lnTo>
                <a:lnTo>
                  <a:pt x="372574" y="9166"/>
                </a:lnTo>
                <a:lnTo>
                  <a:pt x="399939" y="9166"/>
                </a:lnTo>
                <a:lnTo>
                  <a:pt x="399939" y="0"/>
                </a:lnTo>
                <a:close/>
                <a:moveTo>
                  <a:pt x="345210" y="0"/>
                </a:moveTo>
                <a:lnTo>
                  <a:pt x="317845" y="0"/>
                </a:lnTo>
                <a:lnTo>
                  <a:pt x="317845" y="9166"/>
                </a:lnTo>
                <a:lnTo>
                  <a:pt x="345210" y="9166"/>
                </a:lnTo>
                <a:lnTo>
                  <a:pt x="345210" y="0"/>
                </a:lnTo>
                <a:close/>
                <a:moveTo>
                  <a:pt x="290480" y="0"/>
                </a:moveTo>
                <a:lnTo>
                  <a:pt x="263115" y="0"/>
                </a:lnTo>
                <a:lnTo>
                  <a:pt x="263115" y="9166"/>
                </a:lnTo>
                <a:lnTo>
                  <a:pt x="290480" y="9166"/>
                </a:lnTo>
                <a:lnTo>
                  <a:pt x="290480" y="0"/>
                </a:lnTo>
                <a:close/>
                <a:moveTo>
                  <a:pt x="235750" y="0"/>
                </a:moveTo>
                <a:lnTo>
                  <a:pt x="208386" y="0"/>
                </a:lnTo>
                <a:lnTo>
                  <a:pt x="208386" y="9166"/>
                </a:lnTo>
                <a:lnTo>
                  <a:pt x="235750" y="9166"/>
                </a:lnTo>
                <a:lnTo>
                  <a:pt x="235750" y="0"/>
                </a:lnTo>
                <a:close/>
                <a:moveTo>
                  <a:pt x="181021" y="0"/>
                </a:moveTo>
                <a:lnTo>
                  <a:pt x="153656" y="0"/>
                </a:lnTo>
                <a:lnTo>
                  <a:pt x="153656" y="9166"/>
                </a:lnTo>
                <a:lnTo>
                  <a:pt x="181021" y="9166"/>
                </a:lnTo>
                <a:lnTo>
                  <a:pt x="181021" y="0"/>
                </a:lnTo>
                <a:close/>
                <a:moveTo>
                  <a:pt x="126291" y="0"/>
                </a:moveTo>
                <a:lnTo>
                  <a:pt x="98926" y="0"/>
                </a:lnTo>
                <a:lnTo>
                  <a:pt x="98926" y="9166"/>
                </a:lnTo>
                <a:lnTo>
                  <a:pt x="126291" y="9166"/>
                </a:lnTo>
                <a:lnTo>
                  <a:pt x="126291" y="0"/>
                </a:lnTo>
                <a:close/>
                <a:moveTo>
                  <a:pt x="71562" y="0"/>
                </a:moveTo>
                <a:lnTo>
                  <a:pt x="44197" y="0"/>
                </a:lnTo>
                <a:lnTo>
                  <a:pt x="44197" y="9166"/>
                </a:lnTo>
                <a:lnTo>
                  <a:pt x="71562" y="9166"/>
                </a:lnTo>
                <a:lnTo>
                  <a:pt x="71562" y="0"/>
                </a:lnTo>
                <a:close/>
                <a:moveTo>
                  <a:pt x="16832" y="0"/>
                </a:moveTo>
                <a:lnTo>
                  <a:pt x="0" y="0"/>
                </a:lnTo>
                <a:lnTo>
                  <a:pt x="0" y="9166"/>
                </a:lnTo>
                <a:lnTo>
                  <a:pt x="16832" y="9166"/>
                </a:lnTo>
                <a:lnTo>
                  <a:pt x="16832" y="0"/>
                </a:lnTo>
                <a:close/>
              </a:path>
            </a:pathLst>
          </a:custGeom>
          <a:solidFill>
            <a:srgbClr val="1E83DF"/>
          </a:solidFill>
        </p:spPr>
      </p:sp>
      <p:sp>
        <p:nvSpPr>
          <p:cNvPr id="12" name="Shape 8"/>
          <p:cNvSpPr/>
          <p:nvPr/>
        </p:nvSpPr>
        <p:spPr>
          <a:xfrm>
            <a:off x="5248656" y="1231138"/>
            <a:ext cx="1106424" cy="365760"/>
          </a:xfrm>
          <a:custGeom>
            <a:avLst/>
            <a:gdLst/>
            <a:ahLst/>
            <a:cxnLst/>
            <a:rect l="l" t="t" r="r" b="b"/>
            <a:pathLst>
              <a:path w="1106424" h="365760">
                <a:moveTo>
                  <a:pt x="0" y="358388"/>
                </a:moveTo>
                <a:lnTo>
                  <a:pt x="22009" y="342046"/>
                </a:lnTo>
                <a:lnTo>
                  <a:pt x="27429" y="349418"/>
                </a:lnTo>
                <a:lnTo>
                  <a:pt x="5421" y="365760"/>
                </a:lnTo>
                <a:lnTo>
                  <a:pt x="0" y="358388"/>
                </a:lnTo>
                <a:close/>
                <a:moveTo>
                  <a:pt x="44017" y="325704"/>
                </a:moveTo>
                <a:lnTo>
                  <a:pt x="66026" y="309362"/>
                </a:lnTo>
                <a:lnTo>
                  <a:pt x="71447" y="316734"/>
                </a:lnTo>
                <a:lnTo>
                  <a:pt x="49438" y="333076"/>
                </a:lnTo>
                <a:lnTo>
                  <a:pt x="44017" y="325704"/>
                </a:lnTo>
                <a:close/>
                <a:moveTo>
                  <a:pt x="88035" y="293020"/>
                </a:moveTo>
                <a:lnTo>
                  <a:pt x="110043" y="276678"/>
                </a:lnTo>
                <a:lnTo>
                  <a:pt x="115464" y="284051"/>
                </a:lnTo>
                <a:lnTo>
                  <a:pt x="93455" y="300392"/>
                </a:lnTo>
                <a:lnTo>
                  <a:pt x="88035" y="293020"/>
                </a:lnTo>
                <a:close/>
                <a:moveTo>
                  <a:pt x="132052" y="260336"/>
                </a:moveTo>
                <a:lnTo>
                  <a:pt x="154061" y="243995"/>
                </a:lnTo>
                <a:lnTo>
                  <a:pt x="159481" y="251367"/>
                </a:lnTo>
                <a:lnTo>
                  <a:pt x="137473" y="267709"/>
                </a:lnTo>
                <a:lnTo>
                  <a:pt x="132052" y="260336"/>
                </a:lnTo>
                <a:close/>
                <a:moveTo>
                  <a:pt x="176069" y="227653"/>
                </a:moveTo>
                <a:lnTo>
                  <a:pt x="198078" y="211311"/>
                </a:lnTo>
                <a:lnTo>
                  <a:pt x="203499" y="218683"/>
                </a:lnTo>
                <a:lnTo>
                  <a:pt x="181490" y="235025"/>
                </a:lnTo>
                <a:lnTo>
                  <a:pt x="176069" y="227653"/>
                </a:lnTo>
                <a:close/>
                <a:moveTo>
                  <a:pt x="220087" y="194969"/>
                </a:moveTo>
                <a:lnTo>
                  <a:pt x="242095" y="178627"/>
                </a:lnTo>
                <a:lnTo>
                  <a:pt x="247516" y="185999"/>
                </a:lnTo>
                <a:lnTo>
                  <a:pt x="225507" y="202341"/>
                </a:lnTo>
                <a:lnTo>
                  <a:pt x="220087" y="194969"/>
                </a:lnTo>
                <a:close/>
                <a:moveTo>
                  <a:pt x="264104" y="162285"/>
                </a:moveTo>
                <a:lnTo>
                  <a:pt x="286112" y="145943"/>
                </a:lnTo>
                <a:lnTo>
                  <a:pt x="291533" y="153316"/>
                </a:lnTo>
                <a:lnTo>
                  <a:pt x="269524" y="169657"/>
                </a:lnTo>
                <a:lnTo>
                  <a:pt x="264104" y="162285"/>
                </a:lnTo>
                <a:close/>
                <a:moveTo>
                  <a:pt x="308121" y="129601"/>
                </a:moveTo>
                <a:lnTo>
                  <a:pt x="330130" y="113259"/>
                </a:lnTo>
                <a:lnTo>
                  <a:pt x="335550" y="120632"/>
                </a:lnTo>
                <a:lnTo>
                  <a:pt x="313542" y="136974"/>
                </a:lnTo>
                <a:lnTo>
                  <a:pt x="308121" y="129601"/>
                </a:lnTo>
                <a:close/>
                <a:moveTo>
                  <a:pt x="352138" y="96918"/>
                </a:moveTo>
                <a:lnTo>
                  <a:pt x="374147" y="80576"/>
                </a:lnTo>
                <a:lnTo>
                  <a:pt x="379568" y="87948"/>
                </a:lnTo>
                <a:lnTo>
                  <a:pt x="357559" y="104290"/>
                </a:lnTo>
                <a:lnTo>
                  <a:pt x="352138" y="96918"/>
                </a:lnTo>
                <a:close/>
                <a:moveTo>
                  <a:pt x="396156" y="64234"/>
                </a:moveTo>
                <a:lnTo>
                  <a:pt x="418164" y="47892"/>
                </a:lnTo>
                <a:lnTo>
                  <a:pt x="423585" y="55264"/>
                </a:lnTo>
                <a:lnTo>
                  <a:pt x="401576" y="71606"/>
                </a:lnTo>
                <a:lnTo>
                  <a:pt x="396156" y="64234"/>
                </a:lnTo>
                <a:close/>
                <a:moveTo>
                  <a:pt x="440173" y="31550"/>
                </a:moveTo>
                <a:lnTo>
                  <a:pt x="462182" y="15208"/>
                </a:lnTo>
                <a:lnTo>
                  <a:pt x="467602" y="22580"/>
                </a:lnTo>
                <a:lnTo>
                  <a:pt x="445594" y="38922"/>
                </a:lnTo>
                <a:lnTo>
                  <a:pt x="440173" y="31550"/>
                </a:lnTo>
                <a:close/>
                <a:moveTo>
                  <a:pt x="487566" y="0"/>
                </a:moveTo>
                <a:lnTo>
                  <a:pt x="514931" y="0"/>
                </a:lnTo>
                <a:lnTo>
                  <a:pt x="514931" y="9166"/>
                </a:lnTo>
                <a:lnTo>
                  <a:pt x="487566" y="9166"/>
                </a:lnTo>
                <a:lnTo>
                  <a:pt x="487566" y="0"/>
                </a:lnTo>
                <a:close/>
                <a:moveTo>
                  <a:pt x="542296" y="0"/>
                </a:moveTo>
                <a:lnTo>
                  <a:pt x="569661" y="0"/>
                </a:lnTo>
                <a:lnTo>
                  <a:pt x="569661" y="9166"/>
                </a:lnTo>
                <a:lnTo>
                  <a:pt x="542296" y="9166"/>
                </a:lnTo>
                <a:lnTo>
                  <a:pt x="542296" y="0"/>
                </a:lnTo>
                <a:close/>
                <a:moveTo>
                  <a:pt x="597025" y="0"/>
                </a:moveTo>
                <a:lnTo>
                  <a:pt x="624390" y="0"/>
                </a:lnTo>
                <a:lnTo>
                  <a:pt x="624390" y="9166"/>
                </a:lnTo>
                <a:lnTo>
                  <a:pt x="597025" y="9166"/>
                </a:lnTo>
                <a:lnTo>
                  <a:pt x="597025" y="0"/>
                </a:lnTo>
                <a:close/>
                <a:moveTo>
                  <a:pt x="651755" y="0"/>
                </a:moveTo>
                <a:lnTo>
                  <a:pt x="679120" y="0"/>
                </a:lnTo>
                <a:lnTo>
                  <a:pt x="679120" y="9166"/>
                </a:lnTo>
                <a:lnTo>
                  <a:pt x="651755" y="9166"/>
                </a:lnTo>
                <a:lnTo>
                  <a:pt x="651755" y="0"/>
                </a:lnTo>
                <a:close/>
                <a:moveTo>
                  <a:pt x="706485" y="0"/>
                </a:moveTo>
                <a:lnTo>
                  <a:pt x="733850" y="0"/>
                </a:lnTo>
                <a:lnTo>
                  <a:pt x="733850" y="9166"/>
                </a:lnTo>
                <a:lnTo>
                  <a:pt x="706485" y="9166"/>
                </a:lnTo>
                <a:lnTo>
                  <a:pt x="706485" y="0"/>
                </a:lnTo>
                <a:close/>
                <a:moveTo>
                  <a:pt x="761214" y="0"/>
                </a:moveTo>
                <a:lnTo>
                  <a:pt x="788579" y="0"/>
                </a:lnTo>
                <a:lnTo>
                  <a:pt x="788579" y="9166"/>
                </a:lnTo>
                <a:lnTo>
                  <a:pt x="761214" y="9166"/>
                </a:lnTo>
                <a:lnTo>
                  <a:pt x="761214" y="0"/>
                </a:lnTo>
                <a:close/>
                <a:moveTo>
                  <a:pt x="815944" y="0"/>
                </a:moveTo>
                <a:lnTo>
                  <a:pt x="843309" y="0"/>
                </a:lnTo>
                <a:lnTo>
                  <a:pt x="843309" y="9166"/>
                </a:lnTo>
                <a:lnTo>
                  <a:pt x="815944" y="9166"/>
                </a:lnTo>
                <a:lnTo>
                  <a:pt x="815944" y="0"/>
                </a:lnTo>
                <a:close/>
                <a:moveTo>
                  <a:pt x="870674" y="0"/>
                </a:moveTo>
                <a:lnTo>
                  <a:pt x="898038" y="0"/>
                </a:lnTo>
                <a:lnTo>
                  <a:pt x="898038" y="9166"/>
                </a:lnTo>
                <a:lnTo>
                  <a:pt x="870674" y="9166"/>
                </a:lnTo>
                <a:lnTo>
                  <a:pt x="870674" y="0"/>
                </a:lnTo>
                <a:close/>
                <a:moveTo>
                  <a:pt x="925403" y="0"/>
                </a:moveTo>
                <a:lnTo>
                  <a:pt x="952768" y="0"/>
                </a:lnTo>
                <a:lnTo>
                  <a:pt x="952768" y="9166"/>
                </a:lnTo>
                <a:lnTo>
                  <a:pt x="925403" y="9166"/>
                </a:lnTo>
                <a:lnTo>
                  <a:pt x="925403" y="0"/>
                </a:lnTo>
                <a:close/>
                <a:moveTo>
                  <a:pt x="980133" y="0"/>
                </a:moveTo>
                <a:lnTo>
                  <a:pt x="1007498" y="0"/>
                </a:lnTo>
                <a:lnTo>
                  <a:pt x="1007498" y="9166"/>
                </a:lnTo>
                <a:lnTo>
                  <a:pt x="980133" y="9166"/>
                </a:lnTo>
                <a:lnTo>
                  <a:pt x="980133" y="0"/>
                </a:lnTo>
                <a:close/>
                <a:moveTo>
                  <a:pt x="1034862" y="0"/>
                </a:moveTo>
                <a:lnTo>
                  <a:pt x="1062227" y="0"/>
                </a:lnTo>
                <a:lnTo>
                  <a:pt x="1062227" y="9166"/>
                </a:lnTo>
                <a:lnTo>
                  <a:pt x="1034862" y="9166"/>
                </a:lnTo>
                <a:lnTo>
                  <a:pt x="1034862" y="0"/>
                </a:lnTo>
                <a:close/>
                <a:moveTo>
                  <a:pt x="1089592" y="0"/>
                </a:moveTo>
                <a:lnTo>
                  <a:pt x="1106424" y="0"/>
                </a:lnTo>
                <a:lnTo>
                  <a:pt x="1106424" y="9166"/>
                </a:lnTo>
                <a:lnTo>
                  <a:pt x="1089592" y="9166"/>
                </a:lnTo>
                <a:lnTo>
                  <a:pt x="1089592" y="0"/>
                </a:lnTo>
                <a:close/>
              </a:path>
            </a:pathLst>
          </a:custGeom>
          <a:solidFill>
            <a:srgbClr val="1E83DF"/>
          </a:solidFill>
        </p:spPr>
      </p:sp>
      <p:sp>
        <p:nvSpPr>
          <p:cNvPr id="13" name="Shape 9"/>
          <p:cNvSpPr/>
          <p:nvPr/>
        </p:nvSpPr>
        <p:spPr>
          <a:xfrm>
            <a:off x="2724912" y="3050794"/>
            <a:ext cx="1106424" cy="365760"/>
          </a:xfrm>
          <a:custGeom>
            <a:avLst/>
            <a:gdLst/>
            <a:ahLst/>
            <a:cxnLst/>
            <a:rect l="l" t="t" r="r" b="b"/>
            <a:pathLst>
              <a:path w="1106424" h="365760">
                <a:moveTo>
                  <a:pt x="0" y="7372"/>
                </a:moveTo>
                <a:lnTo>
                  <a:pt x="22009" y="23714"/>
                </a:lnTo>
                <a:lnTo>
                  <a:pt x="27429" y="16342"/>
                </a:lnTo>
                <a:lnTo>
                  <a:pt x="5421" y="0"/>
                </a:lnTo>
                <a:lnTo>
                  <a:pt x="0" y="7372"/>
                </a:lnTo>
                <a:close/>
                <a:moveTo>
                  <a:pt x="44017" y="40056"/>
                </a:moveTo>
                <a:lnTo>
                  <a:pt x="66026" y="56398"/>
                </a:lnTo>
                <a:lnTo>
                  <a:pt x="71447" y="49026"/>
                </a:lnTo>
                <a:lnTo>
                  <a:pt x="49438" y="32684"/>
                </a:lnTo>
                <a:lnTo>
                  <a:pt x="44017" y="40056"/>
                </a:lnTo>
                <a:close/>
                <a:moveTo>
                  <a:pt x="88035" y="72740"/>
                </a:moveTo>
                <a:lnTo>
                  <a:pt x="110043" y="89082"/>
                </a:lnTo>
                <a:lnTo>
                  <a:pt x="115464" y="81709"/>
                </a:lnTo>
                <a:lnTo>
                  <a:pt x="93455" y="65368"/>
                </a:lnTo>
                <a:lnTo>
                  <a:pt x="88035" y="72740"/>
                </a:lnTo>
                <a:close/>
                <a:moveTo>
                  <a:pt x="132052" y="105424"/>
                </a:moveTo>
                <a:lnTo>
                  <a:pt x="154061" y="121765"/>
                </a:lnTo>
                <a:lnTo>
                  <a:pt x="159481" y="114393"/>
                </a:lnTo>
                <a:lnTo>
                  <a:pt x="137473" y="98051"/>
                </a:lnTo>
                <a:lnTo>
                  <a:pt x="132052" y="105424"/>
                </a:lnTo>
                <a:close/>
                <a:moveTo>
                  <a:pt x="176069" y="138107"/>
                </a:moveTo>
                <a:lnTo>
                  <a:pt x="198078" y="154449"/>
                </a:lnTo>
                <a:lnTo>
                  <a:pt x="203499" y="147077"/>
                </a:lnTo>
                <a:lnTo>
                  <a:pt x="181490" y="130735"/>
                </a:lnTo>
                <a:lnTo>
                  <a:pt x="176069" y="138107"/>
                </a:lnTo>
                <a:close/>
                <a:moveTo>
                  <a:pt x="220087" y="170791"/>
                </a:moveTo>
                <a:lnTo>
                  <a:pt x="242095" y="187133"/>
                </a:lnTo>
                <a:lnTo>
                  <a:pt x="247516" y="179761"/>
                </a:lnTo>
                <a:lnTo>
                  <a:pt x="225507" y="163419"/>
                </a:lnTo>
                <a:lnTo>
                  <a:pt x="220087" y="170791"/>
                </a:lnTo>
                <a:close/>
                <a:moveTo>
                  <a:pt x="264104" y="203475"/>
                </a:moveTo>
                <a:lnTo>
                  <a:pt x="286112" y="219817"/>
                </a:lnTo>
                <a:lnTo>
                  <a:pt x="291533" y="212444"/>
                </a:lnTo>
                <a:lnTo>
                  <a:pt x="269524" y="196103"/>
                </a:lnTo>
                <a:lnTo>
                  <a:pt x="264104" y="203475"/>
                </a:lnTo>
                <a:close/>
                <a:moveTo>
                  <a:pt x="308121" y="236159"/>
                </a:moveTo>
                <a:lnTo>
                  <a:pt x="330130" y="252501"/>
                </a:lnTo>
                <a:lnTo>
                  <a:pt x="335550" y="245128"/>
                </a:lnTo>
                <a:lnTo>
                  <a:pt x="313542" y="228786"/>
                </a:lnTo>
                <a:lnTo>
                  <a:pt x="308121" y="236159"/>
                </a:lnTo>
                <a:close/>
                <a:moveTo>
                  <a:pt x="352138" y="268842"/>
                </a:moveTo>
                <a:lnTo>
                  <a:pt x="374147" y="285184"/>
                </a:lnTo>
                <a:lnTo>
                  <a:pt x="379568" y="277812"/>
                </a:lnTo>
                <a:lnTo>
                  <a:pt x="357559" y="261470"/>
                </a:lnTo>
                <a:lnTo>
                  <a:pt x="352138" y="268842"/>
                </a:lnTo>
                <a:close/>
                <a:moveTo>
                  <a:pt x="396156" y="301526"/>
                </a:moveTo>
                <a:lnTo>
                  <a:pt x="418164" y="317868"/>
                </a:lnTo>
                <a:lnTo>
                  <a:pt x="423585" y="310496"/>
                </a:lnTo>
                <a:lnTo>
                  <a:pt x="401576" y="294154"/>
                </a:lnTo>
                <a:lnTo>
                  <a:pt x="396156" y="301526"/>
                </a:lnTo>
                <a:close/>
                <a:moveTo>
                  <a:pt x="440173" y="334210"/>
                </a:moveTo>
                <a:lnTo>
                  <a:pt x="462182" y="350552"/>
                </a:lnTo>
                <a:lnTo>
                  <a:pt x="467602" y="343180"/>
                </a:lnTo>
                <a:lnTo>
                  <a:pt x="445594" y="326838"/>
                </a:lnTo>
                <a:lnTo>
                  <a:pt x="440173" y="334210"/>
                </a:lnTo>
                <a:close/>
                <a:moveTo>
                  <a:pt x="487566" y="365760"/>
                </a:moveTo>
                <a:lnTo>
                  <a:pt x="514931" y="365760"/>
                </a:lnTo>
                <a:lnTo>
                  <a:pt x="514931" y="356594"/>
                </a:lnTo>
                <a:lnTo>
                  <a:pt x="487566" y="356594"/>
                </a:lnTo>
                <a:lnTo>
                  <a:pt x="487566" y="365760"/>
                </a:lnTo>
                <a:close/>
                <a:moveTo>
                  <a:pt x="542296" y="365760"/>
                </a:moveTo>
                <a:lnTo>
                  <a:pt x="569661" y="365760"/>
                </a:lnTo>
                <a:lnTo>
                  <a:pt x="569661" y="356594"/>
                </a:lnTo>
                <a:lnTo>
                  <a:pt x="542296" y="356594"/>
                </a:lnTo>
                <a:lnTo>
                  <a:pt x="542296" y="365760"/>
                </a:lnTo>
                <a:close/>
                <a:moveTo>
                  <a:pt x="597025" y="365760"/>
                </a:moveTo>
                <a:lnTo>
                  <a:pt x="624390" y="365760"/>
                </a:lnTo>
                <a:lnTo>
                  <a:pt x="624390" y="356594"/>
                </a:lnTo>
                <a:lnTo>
                  <a:pt x="597025" y="356594"/>
                </a:lnTo>
                <a:lnTo>
                  <a:pt x="597025" y="365760"/>
                </a:lnTo>
                <a:close/>
                <a:moveTo>
                  <a:pt x="651755" y="365760"/>
                </a:moveTo>
                <a:lnTo>
                  <a:pt x="679120" y="365760"/>
                </a:lnTo>
                <a:lnTo>
                  <a:pt x="679120" y="356594"/>
                </a:lnTo>
                <a:lnTo>
                  <a:pt x="651755" y="356594"/>
                </a:lnTo>
                <a:lnTo>
                  <a:pt x="651755" y="365760"/>
                </a:lnTo>
                <a:close/>
                <a:moveTo>
                  <a:pt x="706485" y="365760"/>
                </a:moveTo>
                <a:lnTo>
                  <a:pt x="733850" y="365760"/>
                </a:lnTo>
                <a:lnTo>
                  <a:pt x="733850" y="356594"/>
                </a:lnTo>
                <a:lnTo>
                  <a:pt x="706485" y="356594"/>
                </a:lnTo>
                <a:lnTo>
                  <a:pt x="706485" y="365760"/>
                </a:lnTo>
                <a:close/>
                <a:moveTo>
                  <a:pt x="761214" y="365760"/>
                </a:moveTo>
                <a:lnTo>
                  <a:pt x="788579" y="365760"/>
                </a:lnTo>
                <a:lnTo>
                  <a:pt x="788579" y="356594"/>
                </a:lnTo>
                <a:lnTo>
                  <a:pt x="761214" y="356594"/>
                </a:lnTo>
                <a:lnTo>
                  <a:pt x="761214" y="365760"/>
                </a:lnTo>
                <a:close/>
                <a:moveTo>
                  <a:pt x="815944" y="365760"/>
                </a:moveTo>
                <a:lnTo>
                  <a:pt x="843309" y="365760"/>
                </a:lnTo>
                <a:lnTo>
                  <a:pt x="843309" y="356594"/>
                </a:lnTo>
                <a:lnTo>
                  <a:pt x="815944" y="356594"/>
                </a:lnTo>
                <a:lnTo>
                  <a:pt x="815944" y="365760"/>
                </a:lnTo>
                <a:close/>
                <a:moveTo>
                  <a:pt x="870674" y="365760"/>
                </a:moveTo>
                <a:lnTo>
                  <a:pt x="898038" y="365760"/>
                </a:lnTo>
                <a:lnTo>
                  <a:pt x="898038" y="356594"/>
                </a:lnTo>
                <a:lnTo>
                  <a:pt x="870674" y="356594"/>
                </a:lnTo>
                <a:lnTo>
                  <a:pt x="870674" y="365760"/>
                </a:lnTo>
                <a:close/>
                <a:moveTo>
                  <a:pt x="925403" y="365760"/>
                </a:moveTo>
                <a:lnTo>
                  <a:pt x="952768" y="365760"/>
                </a:lnTo>
                <a:lnTo>
                  <a:pt x="952768" y="356594"/>
                </a:lnTo>
                <a:lnTo>
                  <a:pt x="925403" y="356594"/>
                </a:lnTo>
                <a:lnTo>
                  <a:pt x="925403" y="365760"/>
                </a:lnTo>
                <a:close/>
                <a:moveTo>
                  <a:pt x="980133" y="365760"/>
                </a:moveTo>
                <a:lnTo>
                  <a:pt x="1007498" y="365760"/>
                </a:lnTo>
                <a:lnTo>
                  <a:pt x="1007498" y="356594"/>
                </a:lnTo>
                <a:lnTo>
                  <a:pt x="980133" y="356594"/>
                </a:lnTo>
                <a:lnTo>
                  <a:pt x="980133" y="365760"/>
                </a:lnTo>
                <a:close/>
                <a:moveTo>
                  <a:pt x="1034862" y="365760"/>
                </a:moveTo>
                <a:lnTo>
                  <a:pt x="1062227" y="365760"/>
                </a:lnTo>
                <a:lnTo>
                  <a:pt x="1062227" y="356594"/>
                </a:lnTo>
                <a:lnTo>
                  <a:pt x="1034862" y="356594"/>
                </a:lnTo>
                <a:lnTo>
                  <a:pt x="1034862" y="365760"/>
                </a:lnTo>
                <a:close/>
                <a:moveTo>
                  <a:pt x="1089592" y="365760"/>
                </a:moveTo>
                <a:lnTo>
                  <a:pt x="1106424" y="365760"/>
                </a:lnTo>
                <a:lnTo>
                  <a:pt x="1106424" y="356594"/>
                </a:lnTo>
                <a:lnTo>
                  <a:pt x="1089592" y="356594"/>
                </a:lnTo>
                <a:lnTo>
                  <a:pt x="1089592" y="365760"/>
                </a:lnTo>
                <a:close/>
              </a:path>
            </a:pathLst>
          </a:custGeom>
          <a:solidFill>
            <a:srgbClr val="1E83DF"/>
          </a:solidFill>
        </p:spPr>
      </p:sp>
      <p:sp>
        <p:nvSpPr>
          <p:cNvPr id="14" name="Shape 10"/>
          <p:cNvSpPr/>
          <p:nvPr/>
        </p:nvSpPr>
        <p:spPr>
          <a:xfrm>
            <a:off x="5248656" y="3050794"/>
            <a:ext cx="1106424" cy="365760"/>
          </a:xfrm>
          <a:custGeom>
            <a:avLst/>
            <a:gdLst/>
            <a:ahLst/>
            <a:cxnLst/>
            <a:rect l="l" t="t" r="r" b="b"/>
            <a:pathLst>
              <a:path w="1106424" h="365760">
                <a:moveTo>
                  <a:pt x="1106424" y="7372"/>
                </a:moveTo>
                <a:lnTo>
                  <a:pt x="1084415" y="23714"/>
                </a:lnTo>
                <a:lnTo>
                  <a:pt x="1078995" y="16342"/>
                </a:lnTo>
                <a:lnTo>
                  <a:pt x="1101003" y="0"/>
                </a:lnTo>
                <a:lnTo>
                  <a:pt x="1106424" y="7372"/>
                </a:lnTo>
                <a:close/>
                <a:moveTo>
                  <a:pt x="1062407" y="40056"/>
                </a:moveTo>
                <a:lnTo>
                  <a:pt x="1040398" y="56398"/>
                </a:lnTo>
                <a:lnTo>
                  <a:pt x="1034977" y="49026"/>
                </a:lnTo>
                <a:lnTo>
                  <a:pt x="1056986" y="32684"/>
                </a:lnTo>
                <a:lnTo>
                  <a:pt x="1062407" y="40056"/>
                </a:lnTo>
                <a:close/>
                <a:moveTo>
                  <a:pt x="1018389" y="72740"/>
                </a:moveTo>
                <a:lnTo>
                  <a:pt x="996381" y="89082"/>
                </a:lnTo>
                <a:lnTo>
                  <a:pt x="990960" y="81709"/>
                </a:lnTo>
                <a:lnTo>
                  <a:pt x="1012969" y="65368"/>
                </a:lnTo>
                <a:lnTo>
                  <a:pt x="1018389" y="72740"/>
                </a:lnTo>
                <a:close/>
                <a:moveTo>
                  <a:pt x="974372" y="105424"/>
                </a:moveTo>
                <a:lnTo>
                  <a:pt x="952363" y="121765"/>
                </a:lnTo>
                <a:lnTo>
                  <a:pt x="946943" y="114393"/>
                </a:lnTo>
                <a:lnTo>
                  <a:pt x="968951" y="98051"/>
                </a:lnTo>
                <a:lnTo>
                  <a:pt x="974372" y="105424"/>
                </a:lnTo>
                <a:close/>
                <a:moveTo>
                  <a:pt x="930355" y="138107"/>
                </a:moveTo>
                <a:lnTo>
                  <a:pt x="908346" y="154449"/>
                </a:lnTo>
                <a:lnTo>
                  <a:pt x="902925" y="147077"/>
                </a:lnTo>
                <a:lnTo>
                  <a:pt x="924934" y="130735"/>
                </a:lnTo>
                <a:lnTo>
                  <a:pt x="930355" y="138107"/>
                </a:lnTo>
                <a:close/>
                <a:moveTo>
                  <a:pt x="886337" y="170791"/>
                </a:moveTo>
                <a:lnTo>
                  <a:pt x="864329" y="187133"/>
                </a:lnTo>
                <a:lnTo>
                  <a:pt x="858908" y="179761"/>
                </a:lnTo>
                <a:lnTo>
                  <a:pt x="880917" y="163419"/>
                </a:lnTo>
                <a:lnTo>
                  <a:pt x="886337" y="170791"/>
                </a:lnTo>
                <a:close/>
                <a:moveTo>
                  <a:pt x="842320" y="203475"/>
                </a:moveTo>
                <a:lnTo>
                  <a:pt x="820312" y="219817"/>
                </a:lnTo>
                <a:lnTo>
                  <a:pt x="814891" y="212444"/>
                </a:lnTo>
                <a:lnTo>
                  <a:pt x="836900" y="196103"/>
                </a:lnTo>
                <a:lnTo>
                  <a:pt x="842320" y="203475"/>
                </a:lnTo>
                <a:close/>
                <a:moveTo>
                  <a:pt x="798303" y="236159"/>
                </a:moveTo>
                <a:lnTo>
                  <a:pt x="776294" y="252501"/>
                </a:lnTo>
                <a:lnTo>
                  <a:pt x="770874" y="245128"/>
                </a:lnTo>
                <a:lnTo>
                  <a:pt x="792882" y="228786"/>
                </a:lnTo>
                <a:lnTo>
                  <a:pt x="798303" y="236159"/>
                </a:lnTo>
                <a:close/>
                <a:moveTo>
                  <a:pt x="754286" y="268842"/>
                </a:moveTo>
                <a:lnTo>
                  <a:pt x="732277" y="285184"/>
                </a:lnTo>
                <a:lnTo>
                  <a:pt x="726856" y="277812"/>
                </a:lnTo>
                <a:lnTo>
                  <a:pt x="748865" y="261470"/>
                </a:lnTo>
                <a:lnTo>
                  <a:pt x="754286" y="268842"/>
                </a:lnTo>
                <a:close/>
                <a:moveTo>
                  <a:pt x="710268" y="301526"/>
                </a:moveTo>
                <a:lnTo>
                  <a:pt x="688260" y="317868"/>
                </a:lnTo>
                <a:lnTo>
                  <a:pt x="682839" y="310496"/>
                </a:lnTo>
                <a:lnTo>
                  <a:pt x="704848" y="294154"/>
                </a:lnTo>
                <a:lnTo>
                  <a:pt x="710268" y="301526"/>
                </a:lnTo>
                <a:close/>
                <a:moveTo>
                  <a:pt x="666251" y="334210"/>
                </a:moveTo>
                <a:lnTo>
                  <a:pt x="644242" y="350552"/>
                </a:lnTo>
                <a:lnTo>
                  <a:pt x="638822" y="343180"/>
                </a:lnTo>
                <a:lnTo>
                  <a:pt x="660830" y="326838"/>
                </a:lnTo>
                <a:lnTo>
                  <a:pt x="666251" y="334210"/>
                </a:lnTo>
                <a:close/>
                <a:moveTo>
                  <a:pt x="618858" y="365760"/>
                </a:moveTo>
                <a:lnTo>
                  <a:pt x="591493" y="365760"/>
                </a:lnTo>
                <a:lnTo>
                  <a:pt x="591493" y="356594"/>
                </a:lnTo>
                <a:lnTo>
                  <a:pt x="618858" y="356594"/>
                </a:lnTo>
                <a:lnTo>
                  <a:pt x="618858" y="365760"/>
                </a:lnTo>
                <a:close/>
                <a:moveTo>
                  <a:pt x="564128" y="365760"/>
                </a:moveTo>
                <a:lnTo>
                  <a:pt x="536763" y="365760"/>
                </a:lnTo>
                <a:lnTo>
                  <a:pt x="536763" y="356594"/>
                </a:lnTo>
                <a:lnTo>
                  <a:pt x="564128" y="356594"/>
                </a:lnTo>
                <a:lnTo>
                  <a:pt x="564128" y="365760"/>
                </a:lnTo>
                <a:close/>
                <a:moveTo>
                  <a:pt x="509399" y="365760"/>
                </a:moveTo>
                <a:lnTo>
                  <a:pt x="482034" y="365760"/>
                </a:lnTo>
                <a:lnTo>
                  <a:pt x="482034" y="356594"/>
                </a:lnTo>
                <a:lnTo>
                  <a:pt x="509399" y="356594"/>
                </a:lnTo>
                <a:lnTo>
                  <a:pt x="509399" y="365760"/>
                </a:lnTo>
                <a:close/>
                <a:moveTo>
                  <a:pt x="454669" y="365760"/>
                </a:moveTo>
                <a:lnTo>
                  <a:pt x="427304" y="365760"/>
                </a:lnTo>
                <a:lnTo>
                  <a:pt x="427304" y="356594"/>
                </a:lnTo>
                <a:lnTo>
                  <a:pt x="454669" y="356594"/>
                </a:lnTo>
                <a:lnTo>
                  <a:pt x="454669" y="365760"/>
                </a:lnTo>
                <a:close/>
                <a:moveTo>
                  <a:pt x="399939" y="365760"/>
                </a:moveTo>
                <a:lnTo>
                  <a:pt x="372574" y="365760"/>
                </a:lnTo>
                <a:lnTo>
                  <a:pt x="372574" y="356594"/>
                </a:lnTo>
                <a:lnTo>
                  <a:pt x="399939" y="356594"/>
                </a:lnTo>
                <a:lnTo>
                  <a:pt x="399939" y="365760"/>
                </a:lnTo>
                <a:close/>
                <a:moveTo>
                  <a:pt x="345210" y="365760"/>
                </a:moveTo>
                <a:lnTo>
                  <a:pt x="317845" y="365760"/>
                </a:lnTo>
                <a:lnTo>
                  <a:pt x="317845" y="356594"/>
                </a:lnTo>
                <a:lnTo>
                  <a:pt x="345210" y="356594"/>
                </a:lnTo>
                <a:lnTo>
                  <a:pt x="345210" y="365760"/>
                </a:lnTo>
                <a:close/>
                <a:moveTo>
                  <a:pt x="290480" y="365760"/>
                </a:moveTo>
                <a:lnTo>
                  <a:pt x="263115" y="365760"/>
                </a:lnTo>
                <a:lnTo>
                  <a:pt x="263115" y="356594"/>
                </a:lnTo>
                <a:lnTo>
                  <a:pt x="290480" y="356594"/>
                </a:lnTo>
                <a:lnTo>
                  <a:pt x="290480" y="365760"/>
                </a:lnTo>
                <a:close/>
                <a:moveTo>
                  <a:pt x="235750" y="365760"/>
                </a:moveTo>
                <a:lnTo>
                  <a:pt x="208386" y="365760"/>
                </a:lnTo>
                <a:lnTo>
                  <a:pt x="208386" y="356594"/>
                </a:lnTo>
                <a:lnTo>
                  <a:pt x="235750" y="356594"/>
                </a:lnTo>
                <a:lnTo>
                  <a:pt x="235750" y="365760"/>
                </a:lnTo>
                <a:close/>
                <a:moveTo>
                  <a:pt x="181021" y="365760"/>
                </a:moveTo>
                <a:lnTo>
                  <a:pt x="153656" y="365760"/>
                </a:lnTo>
                <a:lnTo>
                  <a:pt x="153656" y="356594"/>
                </a:lnTo>
                <a:lnTo>
                  <a:pt x="181021" y="356594"/>
                </a:lnTo>
                <a:lnTo>
                  <a:pt x="181021" y="365760"/>
                </a:lnTo>
                <a:close/>
                <a:moveTo>
                  <a:pt x="126291" y="365760"/>
                </a:moveTo>
                <a:lnTo>
                  <a:pt x="98926" y="365760"/>
                </a:lnTo>
                <a:lnTo>
                  <a:pt x="98926" y="356594"/>
                </a:lnTo>
                <a:lnTo>
                  <a:pt x="126291" y="356594"/>
                </a:lnTo>
                <a:lnTo>
                  <a:pt x="126291" y="365760"/>
                </a:lnTo>
                <a:close/>
                <a:moveTo>
                  <a:pt x="71562" y="365760"/>
                </a:moveTo>
                <a:lnTo>
                  <a:pt x="44197" y="365760"/>
                </a:lnTo>
                <a:lnTo>
                  <a:pt x="44197" y="356594"/>
                </a:lnTo>
                <a:lnTo>
                  <a:pt x="71562" y="356594"/>
                </a:lnTo>
                <a:lnTo>
                  <a:pt x="71562" y="365760"/>
                </a:lnTo>
                <a:close/>
                <a:moveTo>
                  <a:pt x="16832" y="365760"/>
                </a:moveTo>
                <a:lnTo>
                  <a:pt x="0" y="365760"/>
                </a:lnTo>
                <a:lnTo>
                  <a:pt x="0" y="356594"/>
                </a:lnTo>
                <a:lnTo>
                  <a:pt x="16832" y="356594"/>
                </a:lnTo>
                <a:lnTo>
                  <a:pt x="16832" y="365760"/>
                </a:lnTo>
                <a:close/>
              </a:path>
            </a:pathLst>
          </a:custGeom>
          <a:solidFill>
            <a:srgbClr val="1E83DF"/>
          </a:solidFill>
        </p:spPr>
      </p:sp>
      <p:sp>
        <p:nvSpPr>
          <p:cNvPr id="15" name="Shape 11"/>
          <p:cNvSpPr/>
          <p:nvPr/>
        </p:nvSpPr>
        <p:spPr>
          <a:xfrm>
            <a:off x="173736" y="1066546"/>
            <a:ext cx="2551176" cy="329184"/>
          </a:xfrm>
          <a:custGeom>
            <a:avLst/>
            <a:gdLst/>
            <a:ahLst/>
            <a:cxnLst/>
            <a:rect l="l" t="t" r="r" b="b"/>
            <a:pathLst>
              <a:path w="2551176" h="329184">
                <a:moveTo>
                  <a:pt x="230662" y="0"/>
                </a:moveTo>
                <a:lnTo>
                  <a:pt x="2576056" y="0"/>
                </a:lnTo>
                <a:cubicBezTo>
                  <a:pt x="2703185" y="255"/>
                  <a:pt x="2806294" y="73830"/>
                  <a:pt x="2806294" y="164592"/>
                </a:cubicBezTo>
                <a:cubicBezTo>
                  <a:pt x="2806294" y="255354"/>
                  <a:pt x="2703185" y="328938"/>
                  <a:pt x="2576056" y="329184"/>
                </a:cubicBezTo>
                <a:lnTo>
                  <a:pt x="230662" y="329184"/>
                </a:lnTo>
                <a:cubicBezTo>
                  <a:pt x="103175" y="328938"/>
                  <a:pt x="66" y="255354"/>
                  <a:pt x="0" y="164592"/>
                </a:cubicBezTo>
                <a:cubicBezTo>
                  <a:pt x="66" y="73830"/>
                  <a:pt x="103175" y="255"/>
                  <a:pt x="230662" y="0"/>
                </a:cubicBezTo>
                <a:close/>
              </a:path>
            </a:pathLst>
          </a:custGeom>
          <a:solidFill>
            <a:srgbClr val="1E83DF"/>
          </a:solidFill>
        </p:spPr>
      </p:sp>
      <p:sp>
        <p:nvSpPr>
          <p:cNvPr id="16" name="Text 12"/>
          <p:cNvSpPr/>
          <p:nvPr/>
        </p:nvSpPr>
        <p:spPr>
          <a:xfrm>
            <a:off x="155448" y="1050925"/>
            <a:ext cx="2596896" cy="332740"/>
          </a:xfrm>
          <a:prstGeom prst="rect">
            <a:avLst/>
          </a:prstGeom>
          <a:noFill/>
        </p:spPr>
        <p:txBody>
          <a:bodyPr wrap="square" rtlCol="0" anchor="t">
            <a:spAutoFit/>
          </a:bodyPr>
          <a:lstStyle/>
          <a:p>
            <a:pPr>
              <a:lnSpc>
                <a:spcPct val="105000"/>
              </a:lnSpc>
              <a:spcBef>
                <a:spcPts val="375"/>
              </a:spcBef>
              <a:spcAft>
                <a:spcPts val="0"/>
              </a:spcAft>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创新性技术引领</a:t>
            </a:r>
            <a:endParaRPr lang="en-US" sz="1500" dirty="0"/>
          </a:p>
        </p:txBody>
      </p:sp>
      <p:sp>
        <p:nvSpPr>
          <p:cNvPr id="17" name="Text 13"/>
          <p:cNvSpPr/>
          <p:nvPr/>
        </p:nvSpPr>
        <p:spPr>
          <a:xfrm>
            <a:off x="155448" y="1377442"/>
            <a:ext cx="2596896" cy="124523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在全球数字化转型的大背景下，北京AAAA科技有限公司凭借其在人工智能和大数据领域的前沿技术，如自主研发的深度学习框架，已获得国家专利12项，软件著作权30余项。</a:t>
            </a:r>
            <a:endParaRPr lang="en-US" sz="1500" dirty="0"/>
          </a:p>
        </p:txBody>
      </p:sp>
      <p:sp>
        <p:nvSpPr>
          <p:cNvPr id="18" name="Shape 14"/>
          <p:cNvSpPr/>
          <p:nvPr/>
        </p:nvSpPr>
        <p:spPr>
          <a:xfrm>
            <a:off x="173736" y="2931922"/>
            <a:ext cx="2551176" cy="329184"/>
          </a:xfrm>
          <a:custGeom>
            <a:avLst/>
            <a:gdLst/>
            <a:ahLst/>
            <a:cxnLst/>
            <a:rect l="l" t="t" r="r" b="b"/>
            <a:pathLst>
              <a:path w="2551176" h="329184">
                <a:moveTo>
                  <a:pt x="230662" y="0"/>
                </a:moveTo>
                <a:lnTo>
                  <a:pt x="2576056" y="0"/>
                </a:lnTo>
                <a:cubicBezTo>
                  <a:pt x="2703185" y="255"/>
                  <a:pt x="2806294" y="73830"/>
                  <a:pt x="2806294" y="164592"/>
                </a:cubicBezTo>
                <a:cubicBezTo>
                  <a:pt x="2806294" y="255354"/>
                  <a:pt x="2703185" y="328938"/>
                  <a:pt x="2576056" y="329184"/>
                </a:cubicBezTo>
                <a:lnTo>
                  <a:pt x="230662" y="329184"/>
                </a:lnTo>
                <a:cubicBezTo>
                  <a:pt x="103175" y="328938"/>
                  <a:pt x="66" y="255354"/>
                  <a:pt x="0" y="164592"/>
                </a:cubicBezTo>
                <a:cubicBezTo>
                  <a:pt x="66" y="73830"/>
                  <a:pt x="103175" y="255"/>
                  <a:pt x="230662" y="0"/>
                </a:cubicBezTo>
                <a:close/>
              </a:path>
            </a:pathLst>
          </a:custGeom>
          <a:solidFill>
            <a:srgbClr val="1E83DF"/>
          </a:solidFill>
        </p:spPr>
      </p:sp>
      <p:sp>
        <p:nvSpPr>
          <p:cNvPr id="19" name="Text 15"/>
          <p:cNvSpPr/>
          <p:nvPr/>
        </p:nvSpPr>
        <p:spPr>
          <a:xfrm>
            <a:off x="155448" y="2934589"/>
            <a:ext cx="2596896" cy="365760"/>
          </a:xfrm>
          <a:prstGeom prst="rect">
            <a:avLst/>
          </a:prstGeom>
          <a:noFill/>
        </p:spPr>
        <p:txBody>
          <a:bodyPr wrap="square" rtlCol="0" anchor="t">
            <a:spAutoFit/>
          </a:bodyPr>
          <a:lstStyle/>
          <a:p>
            <a:pP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可持续发展模型</a:t>
            </a:r>
            <a:endParaRPr lang="en-US" sz="1500" dirty="0"/>
          </a:p>
        </p:txBody>
      </p:sp>
      <p:sp>
        <p:nvSpPr>
          <p:cNvPr id="20" name="Text 16"/>
          <p:cNvSpPr/>
          <p:nvPr/>
        </p:nvSpPr>
        <p:spPr>
          <a:xfrm>
            <a:off x="155448" y="3242818"/>
            <a:ext cx="2651760" cy="147637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我们的业务模式不仅关注短期利润，更重视长期的环境和社会影响。通过绿色计算和节能算法优化，我们承诺在未来五年内减少碳排放量达20%，并已加入联合国全球契约，致力于实现可持续发展目标。</a:t>
            </a:r>
            <a:endParaRPr lang="en-US" sz="1500" dirty="0"/>
          </a:p>
        </p:txBody>
      </p:sp>
      <p:sp>
        <p:nvSpPr>
          <p:cNvPr id="21" name="Shape 17"/>
          <p:cNvSpPr/>
          <p:nvPr/>
        </p:nvSpPr>
        <p:spPr>
          <a:xfrm>
            <a:off x="6172200" y="1066546"/>
            <a:ext cx="2551176" cy="329184"/>
          </a:xfrm>
          <a:custGeom>
            <a:avLst/>
            <a:gdLst/>
            <a:ahLst/>
            <a:cxnLst/>
            <a:rect l="l" t="t" r="r" b="b"/>
            <a:pathLst>
              <a:path w="2551176" h="329184">
                <a:moveTo>
                  <a:pt x="230662" y="0"/>
                </a:moveTo>
                <a:lnTo>
                  <a:pt x="2576056" y="0"/>
                </a:lnTo>
                <a:cubicBezTo>
                  <a:pt x="2703185" y="255"/>
                  <a:pt x="2806294" y="73830"/>
                  <a:pt x="2806294" y="164592"/>
                </a:cubicBezTo>
                <a:cubicBezTo>
                  <a:pt x="2806294" y="255354"/>
                  <a:pt x="2703185" y="328938"/>
                  <a:pt x="2576056" y="329184"/>
                </a:cubicBezTo>
                <a:lnTo>
                  <a:pt x="230662" y="329184"/>
                </a:lnTo>
                <a:cubicBezTo>
                  <a:pt x="103175" y="328938"/>
                  <a:pt x="66" y="255354"/>
                  <a:pt x="0" y="164592"/>
                </a:cubicBezTo>
                <a:cubicBezTo>
                  <a:pt x="66" y="73830"/>
                  <a:pt x="103175" y="255"/>
                  <a:pt x="230662" y="0"/>
                </a:cubicBezTo>
                <a:close/>
              </a:path>
            </a:pathLst>
          </a:custGeom>
          <a:solidFill>
            <a:srgbClr val="1E83DF"/>
          </a:solidFill>
        </p:spPr>
      </p:sp>
      <p:sp>
        <p:nvSpPr>
          <p:cNvPr id="22" name="Text 18"/>
          <p:cNvSpPr/>
          <p:nvPr/>
        </p:nvSpPr>
        <p:spPr>
          <a:xfrm>
            <a:off x="6153912" y="1057910"/>
            <a:ext cx="2596896" cy="365760"/>
          </a:xfrm>
          <a:prstGeom prst="rect">
            <a:avLst/>
          </a:prstGeom>
          <a:noFill/>
        </p:spPr>
        <p:txBody>
          <a:bodyPr wrap="square" rtlCol="0" anchor="t">
            <a:spAutoFit/>
          </a:bodyPr>
          <a:lstStyle/>
          <a:p>
            <a:pP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行业影响力显著</a:t>
            </a:r>
            <a:endParaRPr lang="en-US" sz="1500" dirty="0"/>
          </a:p>
        </p:txBody>
      </p:sp>
      <p:sp>
        <p:nvSpPr>
          <p:cNvPr id="23" name="Text 19"/>
          <p:cNvSpPr/>
          <p:nvPr/>
        </p:nvSpPr>
        <p:spPr>
          <a:xfrm>
            <a:off x="6153912" y="1377442"/>
            <a:ext cx="3017520" cy="147637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北京AAAA科技有限公司作为中国AI行业的领军企业之一，已与多家世界500强企业建立战略合作关系，包括但不限于华为、阿里巴巴等，共同推动产业升级和智能化改造。据统计，公司产品和服务覆盖了全国20多个省市，对促进地方经济发展起到了积极作用。</a:t>
            </a:r>
            <a:endParaRPr lang="en-US" sz="1500" dirty="0"/>
          </a:p>
        </p:txBody>
      </p:sp>
      <p:sp>
        <p:nvSpPr>
          <p:cNvPr id="24" name="Shape 20"/>
          <p:cNvSpPr/>
          <p:nvPr/>
        </p:nvSpPr>
        <p:spPr>
          <a:xfrm>
            <a:off x="6172200" y="2931922"/>
            <a:ext cx="2551176" cy="329184"/>
          </a:xfrm>
          <a:custGeom>
            <a:avLst/>
            <a:gdLst/>
            <a:ahLst/>
            <a:cxnLst/>
            <a:rect l="l" t="t" r="r" b="b"/>
            <a:pathLst>
              <a:path w="2551176" h="329184">
                <a:moveTo>
                  <a:pt x="230662" y="0"/>
                </a:moveTo>
                <a:lnTo>
                  <a:pt x="2576056" y="0"/>
                </a:lnTo>
                <a:cubicBezTo>
                  <a:pt x="2703185" y="255"/>
                  <a:pt x="2806294" y="73830"/>
                  <a:pt x="2806294" y="164592"/>
                </a:cubicBezTo>
                <a:cubicBezTo>
                  <a:pt x="2806294" y="255354"/>
                  <a:pt x="2703185" y="328938"/>
                  <a:pt x="2576056" y="329184"/>
                </a:cubicBezTo>
                <a:lnTo>
                  <a:pt x="230662" y="329184"/>
                </a:lnTo>
                <a:cubicBezTo>
                  <a:pt x="103175" y="328938"/>
                  <a:pt x="66" y="255354"/>
                  <a:pt x="0" y="164592"/>
                </a:cubicBezTo>
                <a:cubicBezTo>
                  <a:pt x="66" y="73830"/>
                  <a:pt x="103175" y="255"/>
                  <a:pt x="230662" y="0"/>
                </a:cubicBezTo>
                <a:close/>
              </a:path>
            </a:pathLst>
          </a:custGeom>
          <a:solidFill>
            <a:srgbClr val="1E83DF"/>
          </a:solidFill>
        </p:spPr>
      </p:sp>
      <p:sp>
        <p:nvSpPr>
          <p:cNvPr id="25" name="Text 21"/>
          <p:cNvSpPr/>
          <p:nvPr/>
        </p:nvSpPr>
        <p:spPr>
          <a:xfrm>
            <a:off x="6153912" y="2934589"/>
            <a:ext cx="2596896" cy="365760"/>
          </a:xfrm>
          <a:prstGeom prst="rect">
            <a:avLst/>
          </a:prstGeom>
          <a:noFill/>
        </p:spPr>
        <p:txBody>
          <a:bodyPr wrap="square" rtlCol="0" anchor="t">
            <a:spAutoFit/>
          </a:bodyPr>
          <a:lstStyle/>
          <a:p>
            <a:pP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政策支持与导向</a:t>
            </a:r>
            <a:endParaRPr lang="en-US" sz="1500" dirty="0"/>
          </a:p>
        </p:txBody>
      </p:sp>
      <p:sp>
        <p:nvSpPr>
          <p:cNvPr id="26" name="Text 22"/>
          <p:cNvSpPr/>
          <p:nvPr/>
        </p:nvSpPr>
        <p:spPr>
          <a:xfrm>
            <a:off x="6153912" y="3242818"/>
            <a:ext cx="2937582" cy="1706880"/>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 得益于国家对科技创新和数字经济的大力扶持，公司自成立以来，已获得多项国家级科技项目资助，总额超过5000万元。政府的支持不仅为公司提供了资金保障，更为其技术创新和市场扩张提供了政策导向和法律保护，确保了公司能够在一个稳定且有利的环境中快速成长。</a:t>
            </a:r>
            <a:endParaRPr lang="en-US" sz="15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133c1267236a448b9d93d495455daba5.png"/>
          <p:cNvPicPr>
            <a:picLocks noChangeAspect="1"/>
          </p:cNvPicPr>
          <p:nvPr/>
        </p:nvPicPr>
        <p:blipFill>
          <a:blip r:embed="rId1"/>
          <a:srcRect/>
          <a:stretch>
            <a:fillRect/>
          </a:stretch>
        </p:blipFill>
        <p:spPr>
          <a:xfrm>
            <a:off x="0" y="0"/>
            <a:ext cx="3813048" cy="5138928"/>
          </a:xfrm>
          <a:prstGeom prst="rect">
            <a:avLst/>
          </a:prstGeom>
        </p:spPr>
      </p:pic>
      <p:pic>
        <p:nvPicPr>
          <p:cNvPr id="3" name="Image 1" descr="http://test.flcccc.com/business_plan/3eb135d85c1d4ce099ad43ccf29b47a9/img/3f9672a2e9824dd1a4906bf1e02f9069.png"/>
          <p:cNvPicPr>
            <a:picLocks noChangeAspect="1"/>
          </p:cNvPicPr>
          <p:nvPr/>
        </p:nvPicPr>
        <p:blipFill>
          <a:blip r:embed="rId2"/>
          <a:srcRect/>
          <a:stretch>
            <a:fillRect/>
          </a:stretch>
        </p:blipFill>
        <p:spPr>
          <a:xfrm>
            <a:off x="7461504" y="228600"/>
            <a:ext cx="1371600" cy="493776"/>
          </a:xfrm>
          <a:prstGeom prst="rect">
            <a:avLst/>
          </a:prstGeom>
        </p:spPr>
      </p:pic>
      <p:sp>
        <p:nvSpPr>
          <p:cNvPr id="4" name="Shape 0"/>
          <p:cNvSpPr/>
          <p:nvPr/>
        </p:nvSpPr>
        <p:spPr>
          <a:xfrm>
            <a:off x="4434840" y="1773936"/>
            <a:ext cx="1499616" cy="402336"/>
          </a:xfrm>
          <a:custGeom>
            <a:avLst/>
            <a:gdLst/>
            <a:ahLst/>
            <a:cxnLst/>
            <a:rect l="l" t="t" r="r" b="b"/>
            <a:pathLst>
              <a:path w="1499616" h="402336">
                <a:moveTo>
                  <a:pt x="200940" y="0"/>
                </a:moveTo>
                <a:lnTo>
                  <a:pt x="1298379" y="0"/>
                </a:lnTo>
                <a:cubicBezTo>
                  <a:pt x="1409708" y="-286"/>
                  <a:pt x="1499616" y="89723"/>
                  <a:pt x="1499616" y="200742"/>
                </a:cubicBezTo>
                <a:cubicBezTo>
                  <a:pt x="1499616" y="311772"/>
                  <a:pt x="1409708" y="401771"/>
                  <a:pt x="1298379" y="402337"/>
                </a:cubicBezTo>
                <a:lnTo>
                  <a:pt x="200940" y="402337"/>
                </a:lnTo>
                <a:cubicBezTo>
                  <a:pt x="90017" y="401771"/>
                  <a:pt x="119" y="311772"/>
                  <a:pt x="0" y="201169"/>
                </a:cubicBezTo>
                <a:cubicBezTo>
                  <a:pt x="119" y="89723"/>
                  <a:pt x="90017" y="-286"/>
                  <a:pt x="200940" y="0"/>
                </a:cubicBezTo>
                <a:close/>
              </a:path>
            </a:pathLst>
          </a:custGeom>
          <a:solidFill>
            <a:srgbClr val="1E83DF"/>
          </a:solidFill>
          <a:effectLst>
            <a:outerShdw blurRad="66675" dist="25400" dir="2700000" algn="bl" rotWithShape="0">
              <a:srgbClr val="7A7A7A">
                <a:alpha val="100000"/>
              </a:srgbClr>
            </a:outerShdw>
          </a:effectLst>
        </p:spPr>
      </p:sp>
      <p:sp>
        <p:nvSpPr>
          <p:cNvPr id="5" name="Text 1"/>
          <p:cNvSpPr/>
          <p:nvPr/>
        </p:nvSpPr>
        <p:spPr>
          <a:xfrm>
            <a:off x="4443984" y="1755648"/>
            <a:ext cx="1508760" cy="320040"/>
          </a:xfrm>
          <a:prstGeom prst="rect">
            <a:avLst/>
          </a:prstGeom>
          <a:noFill/>
        </p:spPr>
        <p:txBody>
          <a:bodyPr wrap="square" rtlCol="0" anchor="t">
            <a:spAutoFit/>
          </a:bodyPr>
          <a:lstStyle/>
          <a:p>
            <a:pPr algn="ct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PART 05</a:t>
            </a:r>
            <a:endParaRPr lang="en-US" sz="1500" dirty="0"/>
          </a:p>
        </p:txBody>
      </p:sp>
      <p:sp>
        <p:nvSpPr>
          <p:cNvPr id="6" name="Text 2"/>
          <p:cNvSpPr/>
          <p:nvPr/>
        </p:nvSpPr>
        <p:spPr>
          <a:xfrm>
            <a:off x="4005072" y="2542032"/>
            <a:ext cx="3557016" cy="877824"/>
          </a:xfrm>
          <a:prstGeom prst="rect">
            <a:avLst/>
          </a:prstGeom>
          <a:noFill/>
        </p:spPr>
        <p:txBody>
          <a:bodyPr wrap="square" rtlCol="0" anchor="t">
            <a:spAutoFit/>
          </a:bodyPr>
          <a:lstStyle/>
          <a:p>
            <a:pPr algn="ctr">
              <a:spcBef>
                <a:spcPts val="375"/>
              </a:spcBef>
            </a:pPr>
            <a:r>
              <a:rPr lang="en-US" sz="57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财务状况</a:t>
            </a:r>
            <a:endParaRPr lang="en-US" sz="15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2"/>
          <a:srcRect/>
          <a:stretch>
            <a:fillRect/>
          </a:stretch>
        </p:blipFill>
        <p:spPr>
          <a:xfrm>
            <a:off x="0" y="0"/>
            <a:ext cx="685800" cy="987552"/>
          </a:xfrm>
          <a:prstGeom prst="rect">
            <a:avLst/>
          </a:prstGeom>
        </p:spPr>
      </p:pic>
      <p:sp>
        <p:nvSpPr>
          <p:cNvPr id="3" name="Text 0"/>
          <p:cNvSpPr/>
          <p:nvPr/>
        </p:nvSpPr>
        <p:spPr>
          <a:xfrm>
            <a:off x="658368" y="228600"/>
            <a:ext cx="1837944" cy="320040"/>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财务现状</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3"/>
          <a:srcRect/>
          <a:stretch>
            <a:fillRect/>
          </a:stretch>
        </p:blipFill>
        <p:spPr>
          <a:xfrm>
            <a:off x="7315200" y="228600"/>
            <a:ext cx="1371600" cy="493776"/>
          </a:xfrm>
          <a:prstGeom prst="rect">
            <a:avLst/>
          </a:prstGeom>
        </p:spPr>
      </p:pic>
      <p:graphicFrame>
        <p:nvGraphicFramePr>
          <p:cNvPr id="5" name="Chart 0"/>
          <p:cNvGraphicFramePr/>
          <p:nvPr/>
        </p:nvGraphicFramePr>
        <p:xfrm>
          <a:off x="1609344" y="1078992"/>
          <a:ext cx="5961888" cy="3401568"/>
        </p:xfrm>
        <a:graphic>
          <a:graphicData uri="http://schemas.openxmlformats.org/drawingml/2006/chart">
            <c:chart xmlns:c="http://schemas.openxmlformats.org/drawingml/2006/chart" xmlns:r="http://schemas.openxmlformats.org/officeDocument/2006/relationships" r:id="rId1"/>
          </a:graphicData>
        </a:graphic>
      </p:graphicFrame>
      <p:sp>
        <p:nvSpPr>
          <p:cNvPr id="6" name="Text 1"/>
          <p:cNvSpPr/>
          <p:nvPr/>
        </p:nvSpPr>
        <p:spPr>
          <a:xfrm>
            <a:off x="6556248" y="941832"/>
            <a:ext cx="960120" cy="548640"/>
          </a:xfrm>
          <a:prstGeom prst="rect">
            <a:avLst/>
          </a:prstGeom>
          <a:noFill/>
        </p:spPr>
        <p:txBody>
          <a:bodyPr wrap="square" rtlCol="0" anchor="t">
            <a:spAutoFit/>
          </a:bodyPr>
          <a:lstStyle/>
          <a:p>
            <a:pPr>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单位：万元</a:t>
            </a:r>
            <a:endParaRPr lang="en-US" sz="15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未来业务预测</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custDataLst>
              <p:tags r:id="rId3"/>
            </p:custDataLst>
          </p:nvPr>
        </p:nvSpPr>
        <p:spPr>
          <a:xfrm>
            <a:off x="763016" y="1042416"/>
            <a:ext cx="841248" cy="978408"/>
          </a:xfrm>
          <a:custGeom>
            <a:avLst/>
            <a:gdLst/>
            <a:ahLst/>
            <a:cxnLst/>
            <a:rect l="l" t="t" r="r" b="b"/>
            <a:pathLst>
              <a:path w="841248" h="978408">
                <a:moveTo>
                  <a:pt x="841248" y="915"/>
                </a:moveTo>
                <a:lnTo>
                  <a:pt x="841248" y="731363"/>
                </a:lnTo>
                <a:cubicBezTo>
                  <a:pt x="841248" y="731687"/>
                  <a:pt x="841076" y="731988"/>
                  <a:pt x="840796" y="732152"/>
                </a:cubicBezTo>
                <a:lnTo>
                  <a:pt x="421086" y="978282"/>
                </a:lnTo>
                <a:cubicBezTo>
                  <a:pt x="420801" y="978450"/>
                  <a:pt x="420447" y="978450"/>
                  <a:pt x="420162" y="978282"/>
                </a:cubicBezTo>
                <a:lnTo>
                  <a:pt x="452" y="732152"/>
                </a:lnTo>
                <a:cubicBezTo>
                  <a:pt x="172" y="731988"/>
                  <a:pt x="0" y="731687"/>
                  <a:pt x="0" y="731363"/>
                </a:cubicBezTo>
                <a:lnTo>
                  <a:pt x="0" y="915"/>
                </a:lnTo>
                <a:cubicBezTo>
                  <a:pt x="0" y="410"/>
                  <a:pt x="409" y="0"/>
                  <a:pt x="914" y="0"/>
                </a:cubicBezTo>
                <a:cubicBezTo>
                  <a:pt x="1077" y="0"/>
                  <a:pt x="1236" y="43"/>
                  <a:pt x="1377" y="126"/>
                </a:cubicBezTo>
                <a:lnTo>
                  <a:pt x="420162" y="245714"/>
                </a:lnTo>
                <a:cubicBezTo>
                  <a:pt x="420447" y="245881"/>
                  <a:pt x="420801" y="245881"/>
                  <a:pt x="421086" y="245714"/>
                </a:cubicBezTo>
                <a:lnTo>
                  <a:pt x="839871" y="126"/>
                </a:lnTo>
                <a:cubicBezTo>
                  <a:pt x="840307" y="-130"/>
                  <a:pt x="840867" y="17"/>
                  <a:pt x="841123" y="453"/>
                </a:cubicBezTo>
                <a:cubicBezTo>
                  <a:pt x="841205" y="593"/>
                  <a:pt x="841248" y="753"/>
                  <a:pt x="841248" y="915"/>
                </a:cubicBezTo>
                <a:close/>
              </a:path>
            </a:pathLst>
          </a:custGeom>
          <a:solidFill>
            <a:srgbClr val="1E83DF"/>
          </a:solidFill>
        </p:spPr>
      </p:sp>
      <p:sp>
        <p:nvSpPr>
          <p:cNvPr id="6" name="Shape 2"/>
          <p:cNvSpPr/>
          <p:nvPr>
            <p:custDataLst>
              <p:tags r:id="rId4"/>
            </p:custDataLst>
          </p:nvPr>
        </p:nvSpPr>
        <p:spPr>
          <a:xfrm>
            <a:off x="763016" y="2240280"/>
            <a:ext cx="841248" cy="978408"/>
          </a:xfrm>
          <a:custGeom>
            <a:avLst/>
            <a:gdLst/>
            <a:ahLst/>
            <a:cxnLst/>
            <a:rect l="l" t="t" r="r" b="b"/>
            <a:pathLst>
              <a:path w="841248" h="978408">
                <a:moveTo>
                  <a:pt x="841248" y="915"/>
                </a:moveTo>
                <a:lnTo>
                  <a:pt x="841248" y="731363"/>
                </a:lnTo>
                <a:cubicBezTo>
                  <a:pt x="841248" y="731687"/>
                  <a:pt x="841076" y="731988"/>
                  <a:pt x="840796" y="732152"/>
                </a:cubicBezTo>
                <a:lnTo>
                  <a:pt x="421086" y="978282"/>
                </a:lnTo>
                <a:cubicBezTo>
                  <a:pt x="420801" y="978450"/>
                  <a:pt x="420447" y="978450"/>
                  <a:pt x="420162" y="978282"/>
                </a:cubicBezTo>
                <a:lnTo>
                  <a:pt x="452" y="732152"/>
                </a:lnTo>
                <a:cubicBezTo>
                  <a:pt x="172" y="731988"/>
                  <a:pt x="0" y="731687"/>
                  <a:pt x="0" y="731363"/>
                </a:cubicBezTo>
                <a:lnTo>
                  <a:pt x="0" y="915"/>
                </a:lnTo>
                <a:cubicBezTo>
                  <a:pt x="0" y="410"/>
                  <a:pt x="409" y="0"/>
                  <a:pt x="914" y="0"/>
                </a:cubicBezTo>
                <a:cubicBezTo>
                  <a:pt x="1077" y="0"/>
                  <a:pt x="1236" y="43"/>
                  <a:pt x="1377" y="126"/>
                </a:cubicBezTo>
                <a:lnTo>
                  <a:pt x="420162" y="245714"/>
                </a:lnTo>
                <a:cubicBezTo>
                  <a:pt x="420447" y="245881"/>
                  <a:pt x="420801" y="245881"/>
                  <a:pt x="421086" y="245714"/>
                </a:cubicBezTo>
                <a:lnTo>
                  <a:pt x="839871" y="126"/>
                </a:lnTo>
                <a:cubicBezTo>
                  <a:pt x="840307" y="-130"/>
                  <a:pt x="840867" y="17"/>
                  <a:pt x="841123" y="453"/>
                </a:cubicBezTo>
                <a:cubicBezTo>
                  <a:pt x="841205" y="593"/>
                  <a:pt x="841248" y="753"/>
                  <a:pt x="841248" y="915"/>
                </a:cubicBezTo>
                <a:close/>
              </a:path>
            </a:pathLst>
          </a:custGeom>
          <a:solidFill>
            <a:srgbClr val="1E83DF"/>
          </a:solidFill>
        </p:spPr>
      </p:sp>
      <p:sp>
        <p:nvSpPr>
          <p:cNvPr id="7" name="Shape 3"/>
          <p:cNvSpPr/>
          <p:nvPr>
            <p:custDataLst>
              <p:tags r:id="rId5"/>
            </p:custDataLst>
          </p:nvPr>
        </p:nvSpPr>
        <p:spPr>
          <a:xfrm>
            <a:off x="763016" y="3438144"/>
            <a:ext cx="841248" cy="978408"/>
          </a:xfrm>
          <a:custGeom>
            <a:avLst/>
            <a:gdLst/>
            <a:ahLst/>
            <a:cxnLst/>
            <a:rect l="l" t="t" r="r" b="b"/>
            <a:pathLst>
              <a:path w="841248" h="978408">
                <a:moveTo>
                  <a:pt x="841248" y="915"/>
                </a:moveTo>
                <a:lnTo>
                  <a:pt x="841248" y="731363"/>
                </a:lnTo>
                <a:cubicBezTo>
                  <a:pt x="841248" y="731687"/>
                  <a:pt x="841076" y="731988"/>
                  <a:pt x="840796" y="732152"/>
                </a:cubicBezTo>
                <a:lnTo>
                  <a:pt x="421086" y="978282"/>
                </a:lnTo>
                <a:cubicBezTo>
                  <a:pt x="420801" y="978450"/>
                  <a:pt x="420447" y="978450"/>
                  <a:pt x="420162" y="978282"/>
                </a:cubicBezTo>
                <a:lnTo>
                  <a:pt x="452" y="732152"/>
                </a:lnTo>
                <a:cubicBezTo>
                  <a:pt x="172" y="731988"/>
                  <a:pt x="0" y="731687"/>
                  <a:pt x="0" y="731363"/>
                </a:cubicBezTo>
                <a:lnTo>
                  <a:pt x="0" y="915"/>
                </a:lnTo>
                <a:cubicBezTo>
                  <a:pt x="0" y="410"/>
                  <a:pt x="409" y="0"/>
                  <a:pt x="914" y="0"/>
                </a:cubicBezTo>
                <a:cubicBezTo>
                  <a:pt x="1077" y="0"/>
                  <a:pt x="1236" y="43"/>
                  <a:pt x="1377" y="126"/>
                </a:cubicBezTo>
                <a:lnTo>
                  <a:pt x="420162" y="245714"/>
                </a:lnTo>
                <a:cubicBezTo>
                  <a:pt x="420447" y="245881"/>
                  <a:pt x="420801" y="245881"/>
                  <a:pt x="421086" y="245714"/>
                </a:cubicBezTo>
                <a:lnTo>
                  <a:pt x="839871" y="126"/>
                </a:lnTo>
                <a:cubicBezTo>
                  <a:pt x="840307" y="-130"/>
                  <a:pt x="840867" y="17"/>
                  <a:pt x="841123" y="453"/>
                </a:cubicBezTo>
                <a:cubicBezTo>
                  <a:pt x="841205" y="593"/>
                  <a:pt x="841248" y="753"/>
                  <a:pt x="841248" y="915"/>
                </a:cubicBezTo>
                <a:close/>
              </a:path>
            </a:pathLst>
          </a:custGeom>
          <a:solidFill>
            <a:srgbClr val="1E83DF"/>
          </a:solidFill>
        </p:spPr>
      </p:sp>
      <p:sp>
        <p:nvSpPr>
          <p:cNvPr id="8" name="Shape 4"/>
          <p:cNvSpPr/>
          <p:nvPr>
            <p:custDataLst>
              <p:tags r:id="rId6"/>
            </p:custDataLst>
          </p:nvPr>
        </p:nvSpPr>
        <p:spPr>
          <a:xfrm>
            <a:off x="1037336" y="1417320"/>
            <a:ext cx="292608" cy="246888"/>
          </a:xfrm>
          <a:custGeom>
            <a:avLst/>
            <a:gdLst/>
            <a:ahLst/>
            <a:cxnLst/>
            <a:rect l="l" t="t" r="r" b="b"/>
            <a:pathLst>
              <a:path w="292608" h="246888">
                <a:moveTo>
                  <a:pt x="282158" y="225757"/>
                </a:moveTo>
                <a:lnTo>
                  <a:pt x="261257" y="225757"/>
                </a:lnTo>
                <a:lnTo>
                  <a:pt x="261257" y="98973"/>
                </a:lnTo>
                <a:cubicBezTo>
                  <a:pt x="261257" y="87351"/>
                  <a:pt x="251852" y="77843"/>
                  <a:pt x="240357" y="77843"/>
                </a:cubicBezTo>
                <a:lnTo>
                  <a:pt x="219456" y="77843"/>
                </a:lnTo>
                <a:cubicBezTo>
                  <a:pt x="207961" y="77843"/>
                  <a:pt x="198555" y="87351"/>
                  <a:pt x="198555" y="98973"/>
                </a:cubicBezTo>
                <a:lnTo>
                  <a:pt x="198555" y="225757"/>
                </a:lnTo>
                <a:lnTo>
                  <a:pt x="177655" y="225757"/>
                </a:lnTo>
                <a:lnTo>
                  <a:pt x="177655" y="147363"/>
                </a:lnTo>
                <a:cubicBezTo>
                  <a:pt x="177655" y="135529"/>
                  <a:pt x="168250" y="126232"/>
                  <a:pt x="156754" y="126232"/>
                </a:cubicBezTo>
                <a:lnTo>
                  <a:pt x="135854" y="126232"/>
                </a:lnTo>
                <a:cubicBezTo>
                  <a:pt x="124358" y="126232"/>
                  <a:pt x="114953" y="135529"/>
                  <a:pt x="114953" y="147363"/>
                </a:cubicBezTo>
                <a:lnTo>
                  <a:pt x="114953" y="225757"/>
                </a:lnTo>
                <a:lnTo>
                  <a:pt x="94053" y="225757"/>
                </a:lnTo>
                <a:lnTo>
                  <a:pt x="94053" y="171451"/>
                </a:lnTo>
                <a:cubicBezTo>
                  <a:pt x="94053" y="159830"/>
                  <a:pt x="84647" y="150321"/>
                  <a:pt x="73152" y="150321"/>
                </a:cubicBezTo>
                <a:lnTo>
                  <a:pt x="52251" y="150321"/>
                </a:lnTo>
                <a:cubicBezTo>
                  <a:pt x="40756" y="150321"/>
                  <a:pt x="31351" y="159830"/>
                  <a:pt x="31351" y="171451"/>
                </a:cubicBezTo>
                <a:lnTo>
                  <a:pt x="31351" y="225757"/>
                </a:lnTo>
                <a:lnTo>
                  <a:pt x="10450" y="225757"/>
                </a:lnTo>
                <a:cubicBezTo>
                  <a:pt x="4598" y="225757"/>
                  <a:pt x="0" y="230406"/>
                  <a:pt x="0" y="236323"/>
                </a:cubicBezTo>
                <a:cubicBezTo>
                  <a:pt x="0" y="242239"/>
                  <a:pt x="4598" y="246888"/>
                  <a:pt x="10450" y="246888"/>
                </a:cubicBezTo>
                <a:lnTo>
                  <a:pt x="282158" y="246888"/>
                </a:lnTo>
                <a:cubicBezTo>
                  <a:pt x="288010" y="246888"/>
                  <a:pt x="292608" y="242239"/>
                  <a:pt x="292608" y="236323"/>
                </a:cubicBezTo>
                <a:cubicBezTo>
                  <a:pt x="292608" y="230406"/>
                  <a:pt x="288010" y="225757"/>
                  <a:pt x="282158" y="225757"/>
                </a:cubicBezTo>
                <a:close/>
                <a:moveTo>
                  <a:pt x="73152" y="225757"/>
                </a:moveTo>
                <a:lnTo>
                  <a:pt x="52251" y="225757"/>
                </a:lnTo>
                <a:lnTo>
                  <a:pt x="52251" y="171451"/>
                </a:lnTo>
                <a:lnTo>
                  <a:pt x="73152" y="171451"/>
                </a:lnTo>
                <a:lnTo>
                  <a:pt x="73152" y="225757"/>
                </a:lnTo>
                <a:close/>
                <a:moveTo>
                  <a:pt x="156754" y="225757"/>
                </a:moveTo>
                <a:lnTo>
                  <a:pt x="135854" y="225757"/>
                </a:lnTo>
                <a:lnTo>
                  <a:pt x="135854" y="147363"/>
                </a:lnTo>
                <a:lnTo>
                  <a:pt x="156754" y="147363"/>
                </a:lnTo>
                <a:lnTo>
                  <a:pt x="156754" y="225757"/>
                </a:lnTo>
                <a:close/>
                <a:moveTo>
                  <a:pt x="219456" y="225757"/>
                </a:moveTo>
                <a:lnTo>
                  <a:pt x="219456" y="98973"/>
                </a:lnTo>
                <a:lnTo>
                  <a:pt x="240357" y="98973"/>
                </a:lnTo>
                <a:lnTo>
                  <a:pt x="240357" y="225757"/>
                </a:lnTo>
                <a:lnTo>
                  <a:pt x="219456" y="225757"/>
                </a:lnTo>
                <a:close/>
                <a:moveTo>
                  <a:pt x="216948" y="5576"/>
                </a:moveTo>
                <a:lnTo>
                  <a:pt x="190404" y="83548"/>
                </a:lnTo>
                <a:cubicBezTo>
                  <a:pt x="189359" y="86717"/>
                  <a:pt x="185388" y="87351"/>
                  <a:pt x="183298" y="85027"/>
                </a:cubicBezTo>
                <a:lnTo>
                  <a:pt x="165115" y="63896"/>
                </a:lnTo>
                <a:cubicBezTo>
                  <a:pt x="125194" y="93479"/>
                  <a:pt x="73988" y="109539"/>
                  <a:pt x="49116" y="112920"/>
                </a:cubicBezTo>
                <a:cubicBezTo>
                  <a:pt x="48698" y="113131"/>
                  <a:pt x="48071" y="113131"/>
                  <a:pt x="47653" y="113131"/>
                </a:cubicBezTo>
                <a:cubicBezTo>
                  <a:pt x="42428" y="113131"/>
                  <a:pt x="38039" y="109327"/>
                  <a:pt x="37203" y="104045"/>
                </a:cubicBezTo>
                <a:cubicBezTo>
                  <a:pt x="36576" y="98128"/>
                  <a:pt x="40547" y="92845"/>
                  <a:pt x="46190" y="92000"/>
                </a:cubicBezTo>
                <a:cubicBezTo>
                  <a:pt x="71062" y="88408"/>
                  <a:pt x="116625" y="73194"/>
                  <a:pt x="151529" y="48048"/>
                </a:cubicBezTo>
                <a:lnTo>
                  <a:pt x="129584" y="22692"/>
                </a:lnTo>
                <a:cubicBezTo>
                  <a:pt x="127493" y="20156"/>
                  <a:pt x="128748" y="16352"/>
                  <a:pt x="131883" y="15718"/>
                </a:cubicBezTo>
                <a:lnTo>
                  <a:pt x="195420" y="3251"/>
                </a:lnTo>
                <a:lnTo>
                  <a:pt x="198346" y="2829"/>
                </a:lnTo>
                <a:lnTo>
                  <a:pt x="212141" y="82"/>
                </a:lnTo>
                <a:cubicBezTo>
                  <a:pt x="215276" y="-552"/>
                  <a:pt x="217993" y="2617"/>
                  <a:pt x="216948" y="5576"/>
                </a:cubicBezTo>
                <a:lnTo>
                  <a:pt x="216948" y="5576"/>
                </a:lnTo>
                <a:close/>
              </a:path>
            </a:pathLst>
          </a:custGeom>
          <a:solidFill>
            <a:srgbClr val="FFFFFF"/>
          </a:solidFill>
        </p:spPr>
      </p:sp>
      <p:sp>
        <p:nvSpPr>
          <p:cNvPr id="9" name="Shape 5"/>
          <p:cNvSpPr/>
          <p:nvPr>
            <p:custDataLst>
              <p:tags r:id="rId7"/>
            </p:custDataLst>
          </p:nvPr>
        </p:nvSpPr>
        <p:spPr>
          <a:xfrm>
            <a:off x="1037336" y="2660904"/>
            <a:ext cx="292608" cy="256032"/>
          </a:xfrm>
          <a:custGeom>
            <a:avLst/>
            <a:gdLst/>
            <a:ahLst/>
            <a:cxnLst/>
            <a:rect l="l" t="t" r="r" b="b"/>
            <a:pathLst>
              <a:path w="292608" h="256032">
                <a:moveTo>
                  <a:pt x="292598" y="256032"/>
                </a:moveTo>
                <a:lnTo>
                  <a:pt x="0" y="256032"/>
                </a:lnTo>
                <a:lnTo>
                  <a:pt x="0" y="0"/>
                </a:lnTo>
                <a:lnTo>
                  <a:pt x="26603" y="0"/>
                </a:lnTo>
                <a:lnTo>
                  <a:pt x="26603" y="229088"/>
                </a:lnTo>
                <a:lnTo>
                  <a:pt x="292608" y="229088"/>
                </a:lnTo>
                <a:lnTo>
                  <a:pt x="292598" y="256032"/>
                </a:lnTo>
                <a:close/>
                <a:moveTo>
                  <a:pt x="22603" y="198091"/>
                </a:moveTo>
                <a:lnTo>
                  <a:pt x="3980" y="179221"/>
                </a:lnTo>
                <a:lnTo>
                  <a:pt x="93087" y="88939"/>
                </a:lnTo>
                <a:lnTo>
                  <a:pt x="159591" y="156320"/>
                </a:lnTo>
                <a:lnTo>
                  <a:pt x="256678" y="57952"/>
                </a:lnTo>
                <a:lnTo>
                  <a:pt x="275301" y="76821"/>
                </a:lnTo>
                <a:lnTo>
                  <a:pt x="159591" y="194058"/>
                </a:lnTo>
                <a:lnTo>
                  <a:pt x="93087" y="126677"/>
                </a:lnTo>
                <a:lnTo>
                  <a:pt x="22603" y="198091"/>
                </a:lnTo>
                <a:close/>
              </a:path>
            </a:pathLst>
          </a:custGeom>
          <a:solidFill>
            <a:srgbClr val="FFFFFF"/>
          </a:solidFill>
        </p:spPr>
      </p:sp>
      <p:sp>
        <p:nvSpPr>
          <p:cNvPr id="10" name="Shape 6"/>
          <p:cNvSpPr/>
          <p:nvPr>
            <p:custDataLst>
              <p:tags r:id="rId8"/>
            </p:custDataLst>
          </p:nvPr>
        </p:nvSpPr>
        <p:spPr>
          <a:xfrm>
            <a:off x="1037336" y="3758184"/>
            <a:ext cx="292608" cy="320040"/>
          </a:xfrm>
          <a:custGeom>
            <a:avLst/>
            <a:gdLst/>
            <a:ahLst/>
            <a:cxnLst/>
            <a:rect l="l" t="t" r="r" b="b"/>
            <a:pathLst>
              <a:path w="292608" h="320040">
                <a:moveTo>
                  <a:pt x="0" y="320040"/>
                </a:moveTo>
                <a:lnTo>
                  <a:pt x="0" y="94899"/>
                </a:lnTo>
                <a:cubicBezTo>
                  <a:pt x="0" y="71844"/>
                  <a:pt x="18715" y="53154"/>
                  <a:pt x="41801" y="53154"/>
                </a:cubicBezTo>
                <a:lnTo>
                  <a:pt x="74313" y="53154"/>
                </a:lnTo>
                <a:cubicBezTo>
                  <a:pt x="79200" y="53154"/>
                  <a:pt x="83892" y="53992"/>
                  <a:pt x="88251" y="55531"/>
                </a:cubicBezTo>
                <a:lnTo>
                  <a:pt x="88247" y="41744"/>
                </a:lnTo>
                <a:cubicBezTo>
                  <a:pt x="88247" y="18690"/>
                  <a:pt x="106962" y="0"/>
                  <a:pt x="130048" y="0"/>
                </a:cubicBezTo>
                <a:lnTo>
                  <a:pt x="162560" y="0"/>
                </a:lnTo>
                <a:cubicBezTo>
                  <a:pt x="185646" y="0"/>
                  <a:pt x="204361" y="18690"/>
                  <a:pt x="204361" y="41744"/>
                </a:cubicBezTo>
                <a:lnTo>
                  <a:pt x="204357" y="82016"/>
                </a:lnTo>
                <a:cubicBezTo>
                  <a:pt x="208716" y="80477"/>
                  <a:pt x="213408" y="79639"/>
                  <a:pt x="218295" y="79639"/>
                </a:cubicBezTo>
                <a:lnTo>
                  <a:pt x="250807" y="79639"/>
                </a:lnTo>
                <a:cubicBezTo>
                  <a:pt x="273893" y="79639"/>
                  <a:pt x="292608" y="98329"/>
                  <a:pt x="292608" y="121383"/>
                </a:cubicBezTo>
                <a:lnTo>
                  <a:pt x="292608" y="320040"/>
                </a:lnTo>
                <a:lnTo>
                  <a:pt x="0" y="320040"/>
                </a:lnTo>
                <a:close/>
                <a:moveTo>
                  <a:pt x="74313" y="80984"/>
                </a:moveTo>
                <a:lnTo>
                  <a:pt x="41801" y="80984"/>
                </a:lnTo>
                <a:cubicBezTo>
                  <a:pt x="34106" y="80984"/>
                  <a:pt x="27867" y="87214"/>
                  <a:pt x="27867" y="94899"/>
                </a:cubicBezTo>
                <a:lnTo>
                  <a:pt x="27867" y="292211"/>
                </a:lnTo>
                <a:lnTo>
                  <a:pt x="88247" y="292211"/>
                </a:lnTo>
                <a:lnTo>
                  <a:pt x="88247" y="94899"/>
                </a:lnTo>
                <a:cubicBezTo>
                  <a:pt x="88247" y="87214"/>
                  <a:pt x="82008" y="80984"/>
                  <a:pt x="74313" y="80984"/>
                </a:cubicBezTo>
                <a:close/>
                <a:moveTo>
                  <a:pt x="250807" y="107468"/>
                </a:moveTo>
                <a:lnTo>
                  <a:pt x="218295" y="107468"/>
                </a:lnTo>
                <a:cubicBezTo>
                  <a:pt x="210599" y="107468"/>
                  <a:pt x="204361" y="113698"/>
                  <a:pt x="204361" y="121383"/>
                </a:cubicBezTo>
                <a:lnTo>
                  <a:pt x="204361" y="292211"/>
                </a:lnTo>
                <a:lnTo>
                  <a:pt x="264740" y="292211"/>
                </a:lnTo>
                <a:lnTo>
                  <a:pt x="264740" y="121383"/>
                </a:lnTo>
                <a:cubicBezTo>
                  <a:pt x="264740" y="113698"/>
                  <a:pt x="258502" y="107468"/>
                  <a:pt x="250807" y="107468"/>
                </a:cubicBezTo>
                <a:close/>
                <a:moveTo>
                  <a:pt x="176494" y="41744"/>
                </a:moveTo>
                <a:cubicBezTo>
                  <a:pt x="176494" y="38054"/>
                  <a:pt x="175026" y="34515"/>
                  <a:pt x="172413" y="31905"/>
                </a:cubicBezTo>
                <a:cubicBezTo>
                  <a:pt x="169800" y="29295"/>
                  <a:pt x="166255" y="27829"/>
                  <a:pt x="162560" y="27829"/>
                </a:cubicBezTo>
                <a:lnTo>
                  <a:pt x="130048" y="27829"/>
                </a:lnTo>
                <a:cubicBezTo>
                  <a:pt x="122353" y="27829"/>
                  <a:pt x="116114" y="34059"/>
                  <a:pt x="116114" y="41744"/>
                </a:cubicBezTo>
                <a:lnTo>
                  <a:pt x="116114" y="292211"/>
                </a:lnTo>
                <a:lnTo>
                  <a:pt x="176494" y="292211"/>
                </a:lnTo>
                <a:lnTo>
                  <a:pt x="176494" y="41744"/>
                </a:lnTo>
                <a:close/>
              </a:path>
            </a:pathLst>
          </a:custGeom>
          <a:solidFill>
            <a:srgbClr val="FFFFFF"/>
          </a:solidFill>
        </p:spPr>
      </p:sp>
      <p:sp>
        <p:nvSpPr>
          <p:cNvPr id="11" name="Text 7"/>
          <p:cNvSpPr/>
          <p:nvPr>
            <p:custDataLst>
              <p:tags r:id="rId9"/>
            </p:custDataLst>
          </p:nvPr>
        </p:nvSpPr>
        <p:spPr>
          <a:xfrm>
            <a:off x="1933448" y="981837"/>
            <a:ext cx="5879592"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2024年财务预测</a:t>
            </a:r>
            <a:endParaRPr lang="en-US" sz="1500" dirty="0"/>
          </a:p>
        </p:txBody>
      </p:sp>
      <p:sp>
        <p:nvSpPr>
          <p:cNvPr id="12" name="Text 8"/>
          <p:cNvSpPr/>
          <p:nvPr>
            <p:custDataLst>
              <p:tags r:id="rId10"/>
            </p:custDataLst>
          </p:nvPr>
        </p:nvSpPr>
        <p:spPr>
          <a:xfrm>
            <a:off x="1933575" y="1228725"/>
            <a:ext cx="6753225" cy="856615"/>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预计年度总收入将达到1.2亿元，同比增长20%。这主要得益于我们在线平台用户基数的持续扩大以及付费转化率的提升。净利润预计为1800万元，净利润率为15%，比去年提高2个百分点，显示了公司盈利能力的增强。研发投入将增加至800万元，占总收入的6.7%，旨在推动技术创新和产品迭代。</a:t>
            </a:r>
            <a:endParaRPr lang="en-US" sz="1500" dirty="0"/>
          </a:p>
        </p:txBody>
      </p:sp>
      <p:sp>
        <p:nvSpPr>
          <p:cNvPr id="13" name="Text 9"/>
          <p:cNvSpPr/>
          <p:nvPr>
            <p:custDataLst>
              <p:tags r:id="rId11"/>
            </p:custDataLst>
          </p:nvPr>
        </p:nvSpPr>
        <p:spPr>
          <a:xfrm>
            <a:off x="1933448" y="2088261"/>
            <a:ext cx="5879592"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2025年财务预测</a:t>
            </a:r>
            <a:endParaRPr lang="en-US" sz="1500" dirty="0"/>
          </a:p>
        </p:txBody>
      </p:sp>
      <p:sp>
        <p:nvSpPr>
          <p:cNvPr id="14" name="Text 10"/>
          <p:cNvSpPr/>
          <p:nvPr>
            <p:custDataLst>
              <p:tags r:id="rId12"/>
            </p:custDataLst>
          </p:nvPr>
        </p:nvSpPr>
        <p:spPr>
          <a:xfrm>
            <a:off x="1933575" y="2334895"/>
            <a:ext cx="6752590" cy="856615"/>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总收入有望突破1.5亿元，同比增长25%，主要受惠于新市场的开拓和现有客户群体的深度挖掘。预计净利润达到2200万元，净利润率为14.7%，虽然比率略有下降，但绝对值的增加反映了规模经济效应。研发预算将上调至1000万元，占总收入比例维持在6.7%，持续投资于核心技术的研发，确保竞争优势。</a:t>
            </a:r>
            <a:endParaRPr lang="en-US" sz="1500" dirty="0"/>
          </a:p>
        </p:txBody>
      </p:sp>
      <p:sp>
        <p:nvSpPr>
          <p:cNvPr id="15" name="Text 11"/>
          <p:cNvSpPr/>
          <p:nvPr>
            <p:custDataLst>
              <p:tags r:id="rId13"/>
            </p:custDataLst>
          </p:nvPr>
        </p:nvSpPr>
        <p:spPr>
          <a:xfrm>
            <a:off x="1933448" y="3377565"/>
            <a:ext cx="5879592"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2026年财务预测</a:t>
            </a:r>
            <a:endParaRPr lang="en-US" sz="1500" dirty="0"/>
          </a:p>
        </p:txBody>
      </p:sp>
      <p:sp>
        <p:nvSpPr>
          <p:cNvPr id="16" name="Text 12"/>
          <p:cNvSpPr/>
          <p:nvPr>
            <p:custDataLst>
              <p:tags r:id="rId14"/>
            </p:custDataLst>
          </p:nvPr>
        </p:nvSpPr>
        <p:spPr>
          <a:xfrm>
            <a:off x="1933575" y="3624580"/>
            <a:ext cx="6788785" cy="1111885"/>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年度总收入目标设定为1.8亿元，预期增长率为20%，增长动力来自于多元化的产品线和国际市场的初步渗透。净利润预计为2600万元，净利润率稳定在14.4%，保持健康的财务状况，为再投资和股东回报提供坚实基础。研发支出计划增至1200万元，占总收入的6.7%，重点放在AI技术和大数据分析能力的增强上，以驱动未来的增长。</a:t>
            </a:r>
            <a:endParaRPr lang="en-US" sz="15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133c1267236a448b9d93d495455daba5.png"/>
          <p:cNvPicPr>
            <a:picLocks noChangeAspect="1"/>
          </p:cNvPicPr>
          <p:nvPr/>
        </p:nvPicPr>
        <p:blipFill>
          <a:blip r:embed="rId1"/>
          <a:srcRect/>
          <a:stretch>
            <a:fillRect/>
          </a:stretch>
        </p:blipFill>
        <p:spPr>
          <a:xfrm>
            <a:off x="0" y="0"/>
            <a:ext cx="3813048" cy="5138928"/>
          </a:xfrm>
          <a:prstGeom prst="rect">
            <a:avLst/>
          </a:prstGeom>
        </p:spPr>
      </p:pic>
      <p:pic>
        <p:nvPicPr>
          <p:cNvPr id="3" name="Image 1" descr="http://test.flcccc.com/business_plan/3eb135d85c1d4ce099ad43ccf29b47a9/img/3f9672a2e9824dd1a4906bf1e02f9069.png"/>
          <p:cNvPicPr>
            <a:picLocks noChangeAspect="1"/>
          </p:cNvPicPr>
          <p:nvPr/>
        </p:nvPicPr>
        <p:blipFill>
          <a:blip r:embed="rId2"/>
          <a:srcRect/>
          <a:stretch>
            <a:fillRect/>
          </a:stretch>
        </p:blipFill>
        <p:spPr>
          <a:xfrm>
            <a:off x="7461504" y="228600"/>
            <a:ext cx="1371600" cy="493776"/>
          </a:xfrm>
          <a:prstGeom prst="rect">
            <a:avLst/>
          </a:prstGeom>
        </p:spPr>
      </p:pic>
      <p:sp>
        <p:nvSpPr>
          <p:cNvPr id="4" name="Shape 0"/>
          <p:cNvSpPr/>
          <p:nvPr/>
        </p:nvSpPr>
        <p:spPr>
          <a:xfrm>
            <a:off x="4434840" y="1773936"/>
            <a:ext cx="1499616" cy="402336"/>
          </a:xfrm>
          <a:custGeom>
            <a:avLst/>
            <a:gdLst/>
            <a:ahLst/>
            <a:cxnLst/>
            <a:rect l="l" t="t" r="r" b="b"/>
            <a:pathLst>
              <a:path w="1499616" h="402336">
                <a:moveTo>
                  <a:pt x="200940" y="0"/>
                </a:moveTo>
                <a:lnTo>
                  <a:pt x="1298379" y="0"/>
                </a:lnTo>
                <a:cubicBezTo>
                  <a:pt x="1409708" y="-286"/>
                  <a:pt x="1499616" y="89723"/>
                  <a:pt x="1499616" y="200742"/>
                </a:cubicBezTo>
                <a:cubicBezTo>
                  <a:pt x="1499616" y="311772"/>
                  <a:pt x="1409708" y="401771"/>
                  <a:pt x="1298379" y="402337"/>
                </a:cubicBezTo>
                <a:lnTo>
                  <a:pt x="200940" y="402337"/>
                </a:lnTo>
                <a:cubicBezTo>
                  <a:pt x="90017" y="401771"/>
                  <a:pt x="119" y="311772"/>
                  <a:pt x="0" y="201169"/>
                </a:cubicBezTo>
                <a:cubicBezTo>
                  <a:pt x="119" y="89723"/>
                  <a:pt x="90017" y="-286"/>
                  <a:pt x="200940" y="0"/>
                </a:cubicBezTo>
                <a:close/>
              </a:path>
            </a:pathLst>
          </a:custGeom>
          <a:solidFill>
            <a:srgbClr val="1E83DF"/>
          </a:solidFill>
          <a:effectLst>
            <a:outerShdw blurRad="66675" dist="25400" dir="2700000" algn="bl" rotWithShape="0">
              <a:srgbClr val="7A7A7A">
                <a:alpha val="100000"/>
              </a:srgbClr>
            </a:outerShdw>
          </a:effectLst>
        </p:spPr>
      </p:sp>
      <p:sp>
        <p:nvSpPr>
          <p:cNvPr id="5" name="Text 1"/>
          <p:cNvSpPr/>
          <p:nvPr/>
        </p:nvSpPr>
        <p:spPr>
          <a:xfrm>
            <a:off x="4443984" y="1755648"/>
            <a:ext cx="1508760" cy="320040"/>
          </a:xfrm>
          <a:prstGeom prst="rect">
            <a:avLst/>
          </a:prstGeom>
          <a:noFill/>
        </p:spPr>
        <p:txBody>
          <a:bodyPr wrap="square" rtlCol="0" anchor="t">
            <a:spAutoFit/>
          </a:bodyPr>
          <a:lstStyle/>
          <a:p>
            <a:pPr algn="ct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PART 06</a:t>
            </a:r>
            <a:endParaRPr lang="en-US" sz="1500" dirty="0"/>
          </a:p>
        </p:txBody>
      </p:sp>
      <p:sp>
        <p:nvSpPr>
          <p:cNvPr id="6" name="Text 2"/>
          <p:cNvSpPr/>
          <p:nvPr/>
        </p:nvSpPr>
        <p:spPr>
          <a:xfrm>
            <a:off x="4005072" y="2542032"/>
            <a:ext cx="3557016" cy="877824"/>
          </a:xfrm>
          <a:prstGeom prst="rect">
            <a:avLst/>
          </a:prstGeom>
          <a:noFill/>
        </p:spPr>
        <p:txBody>
          <a:bodyPr wrap="square" rtlCol="0" anchor="t">
            <a:spAutoFit/>
          </a:bodyPr>
          <a:lstStyle/>
          <a:p>
            <a:pPr algn="ctr">
              <a:spcBef>
                <a:spcPts val="375"/>
              </a:spcBef>
            </a:pPr>
            <a:r>
              <a:rPr lang="en-US" sz="57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融资需求</a:t>
            </a:r>
            <a:endParaRPr lang="en-US" sz="15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320040"/>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融资计划</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nvSpPr>
        <p:spPr>
          <a:xfrm>
            <a:off x="1133856" y="914400"/>
            <a:ext cx="6867144" cy="932688"/>
          </a:xfrm>
          <a:custGeom>
            <a:avLst/>
            <a:gdLst/>
            <a:ahLst/>
            <a:cxnLst/>
            <a:rect l="l" t="t" r="r" b="b"/>
            <a:pathLst>
              <a:path w="6867144" h="932688">
                <a:moveTo>
                  <a:pt x="0" y="249267"/>
                </a:moveTo>
                <a:lnTo>
                  <a:pt x="6488961" y="249267"/>
                </a:lnTo>
                <a:lnTo>
                  <a:pt x="6488961" y="0"/>
                </a:lnTo>
                <a:lnTo>
                  <a:pt x="6866940" y="465768"/>
                </a:lnTo>
                <a:cubicBezTo>
                  <a:pt x="6867144" y="466104"/>
                  <a:pt x="6867144" y="466584"/>
                  <a:pt x="6866940" y="466920"/>
                </a:cubicBezTo>
                <a:lnTo>
                  <a:pt x="6488961" y="932688"/>
                </a:lnTo>
                <a:lnTo>
                  <a:pt x="6488961" y="723964"/>
                </a:lnTo>
                <a:lnTo>
                  <a:pt x="0" y="723964"/>
                </a:lnTo>
                <a:lnTo>
                  <a:pt x="0" y="249267"/>
                </a:lnTo>
                <a:close/>
              </a:path>
            </a:pathLst>
          </a:custGeom>
          <a:solidFill>
            <a:srgbClr val="1E83DF"/>
          </a:solidFill>
        </p:spPr>
      </p:sp>
      <p:sp>
        <p:nvSpPr>
          <p:cNvPr id="6" name="Shape 2"/>
          <p:cNvSpPr/>
          <p:nvPr/>
        </p:nvSpPr>
        <p:spPr>
          <a:xfrm>
            <a:off x="1856232" y="1243584"/>
            <a:ext cx="292608" cy="292608"/>
          </a:xfrm>
          <a:custGeom>
            <a:avLst/>
            <a:gdLst/>
            <a:ahLst/>
            <a:cxnLst/>
            <a:rect l="l" t="t" r="r" b="b"/>
            <a:pathLst>
              <a:path w="292608" h="292608">
                <a:moveTo>
                  <a:pt x="280904" y="26335"/>
                </a:moveTo>
                <a:lnTo>
                  <a:pt x="219456" y="26335"/>
                </a:lnTo>
                <a:lnTo>
                  <a:pt x="219456" y="2926"/>
                </a:lnTo>
                <a:cubicBezTo>
                  <a:pt x="219456" y="1317"/>
                  <a:pt x="218139" y="0"/>
                  <a:pt x="216530" y="0"/>
                </a:cubicBezTo>
                <a:lnTo>
                  <a:pt x="196047" y="0"/>
                </a:lnTo>
                <a:cubicBezTo>
                  <a:pt x="194438" y="0"/>
                  <a:pt x="193121" y="1317"/>
                  <a:pt x="193121" y="2926"/>
                </a:cubicBezTo>
                <a:lnTo>
                  <a:pt x="193121" y="26335"/>
                </a:lnTo>
                <a:lnTo>
                  <a:pt x="99487" y="26335"/>
                </a:lnTo>
                <a:lnTo>
                  <a:pt x="99487" y="2926"/>
                </a:lnTo>
                <a:cubicBezTo>
                  <a:pt x="99487" y="1317"/>
                  <a:pt x="98170" y="0"/>
                  <a:pt x="96561" y="0"/>
                </a:cubicBezTo>
                <a:lnTo>
                  <a:pt x="76078" y="0"/>
                </a:lnTo>
                <a:cubicBezTo>
                  <a:pt x="74469" y="0"/>
                  <a:pt x="73152" y="1317"/>
                  <a:pt x="73152" y="2926"/>
                </a:cubicBezTo>
                <a:lnTo>
                  <a:pt x="73152" y="26335"/>
                </a:lnTo>
                <a:lnTo>
                  <a:pt x="11704" y="26335"/>
                </a:lnTo>
                <a:cubicBezTo>
                  <a:pt x="5230" y="26335"/>
                  <a:pt x="0" y="31565"/>
                  <a:pt x="0" y="38039"/>
                </a:cubicBezTo>
                <a:lnTo>
                  <a:pt x="0" y="280904"/>
                </a:lnTo>
                <a:cubicBezTo>
                  <a:pt x="0" y="287378"/>
                  <a:pt x="5230" y="292608"/>
                  <a:pt x="11704" y="292608"/>
                </a:cubicBezTo>
                <a:lnTo>
                  <a:pt x="280904" y="292608"/>
                </a:lnTo>
                <a:cubicBezTo>
                  <a:pt x="287378" y="292608"/>
                  <a:pt x="292608" y="287378"/>
                  <a:pt x="292608" y="280904"/>
                </a:cubicBezTo>
                <a:lnTo>
                  <a:pt x="292608" y="38039"/>
                </a:lnTo>
                <a:cubicBezTo>
                  <a:pt x="292608" y="31565"/>
                  <a:pt x="287378" y="26335"/>
                  <a:pt x="280904" y="26335"/>
                </a:cubicBezTo>
                <a:close/>
                <a:moveTo>
                  <a:pt x="266273" y="266273"/>
                </a:moveTo>
                <a:lnTo>
                  <a:pt x="26335" y="266273"/>
                </a:lnTo>
                <a:lnTo>
                  <a:pt x="26335" y="52669"/>
                </a:lnTo>
                <a:lnTo>
                  <a:pt x="73152" y="52669"/>
                </a:lnTo>
                <a:lnTo>
                  <a:pt x="73152" y="70226"/>
                </a:lnTo>
                <a:cubicBezTo>
                  <a:pt x="73152" y="71835"/>
                  <a:pt x="74469" y="73152"/>
                  <a:pt x="76078" y="73152"/>
                </a:cubicBezTo>
                <a:lnTo>
                  <a:pt x="96561" y="73152"/>
                </a:lnTo>
                <a:cubicBezTo>
                  <a:pt x="98170" y="73152"/>
                  <a:pt x="99487" y="71835"/>
                  <a:pt x="99487" y="70226"/>
                </a:cubicBezTo>
                <a:lnTo>
                  <a:pt x="99487" y="52669"/>
                </a:lnTo>
                <a:lnTo>
                  <a:pt x="193121" y="52669"/>
                </a:lnTo>
                <a:lnTo>
                  <a:pt x="193121" y="70226"/>
                </a:lnTo>
                <a:cubicBezTo>
                  <a:pt x="193121" y="71835"/>
                  <a:pt x="194438" y="73152"/>
                  <a:pt x="196047" y="73152"/>
                </a:cubicBezTo>
                <a:lnTo>
                  <a:pt x="216530" y="73152"/>
                </a:lnTo>
                <a:cubicBezTo>
                  <a:pt x="218139" y="73152"/>
                  <a:pt x="219456" y="71835"/>
                  <a:pt x="219456" y="70226"/>
                </a:cubicBezTo>
                <a:lnTo>
                  <a:pt x="219456" y="52669"/>
                </a:lnTo>
                <a:lnTo>
                  <a:pt x="266273" y="52669"/>
                </a:lnTo>
                <a:lnTo>
                  <a:pt x="266273" y="266273"/>
                </a:lnTo>
                <a:close/>
                <a:moveTo>
                  <a:pt x="192938" y="110460"/>
                </a:moveTo>
                <a:lnTo>
                  <a:pt x="176479" y="110460"/>
                </a:lnTo>
                <a:cubicBezTo>
                  <a:pt x="175382" y="110460"/>
                  <a:pt x="174358" y="111081"/>
                  <a:pt x="173882" y="112069"/>
                </a:cubicBezTo>
                <a:lnTo>
                  <a:pt x="147036" y="165250"/>
                </a:lnTo>
                <a:lnTo>
                  <a:pt x="146011" y="165250"/>
                </a:lnTo>
                <a:lnTo>
                  <a:pt x="119165" y="112069"/>
                </a:lnTo>
                <a:cubicBezTo>
                  <a:pt x="118653" y="111081"/>
                  <a:pt x="117665" y="110460"/>
                  <a:pt x="116568" y="110460"/>
                </a:cubicBezTo>
                <a:lnTo>
                  <a:pt x="99743" y="110460"/>
                </a:lnTo>
                <a:cubicBezTo>
                  <a:pt x="99267" y="110460"/>
                  <a:pt x="98755" y="110569"/>
                  <a:pt x="98353" y="110825"/>
                </a:cubicBezTo>
                <a:cubicBezTo>
                  <a:pt x="96926" y="111593"/>
                  <a:pt x="96414" y="113386"/>
                  <a:pt x="97182" y="114812"/>
                </a:cubicBezTo>
                <a:lnTo>
                  <a:pt x="129845" y="174797"/>
                </a:lnTo>
                <a:lnTo>
                  <a:pt x="112069" y="174797"/>
                </a:lnTo>
                <a:cubicBezTo>
                  <a:pt x="110460" y="174797"/>
                  <a:pt x="109143" y="176113"/>
                  <a:pt x="109143" y="177723"/>
                </a:cubicBezTo>
                <a:lnTo>
                  <a:pt x="109143" y="185513"/>
                </a:lnTo>
                <a:cubicBezTo>
                  <a:pt x="109143" y="187123"/>
                  <a:pt x="110460" y="188440"/>
                  <a:pt x="112069" y="188440"/>
                </a:cubicBezTo>
                <a:lnTo>
                  <a:pt x="135880" y="188440"/>
                </a:lnTo>
                <a:lnTo>
                  <a:pt x="135880" y="200766"/>
                </a:lnTo>
                <a:lnTo>
                  <a:pt x="112069" y="200766"/>
                </a:lnTo>
                <a:cubicBezTo>
                  <a:pt x="110460" y="200766"/>
                  <a:pt x="109143" y="202082"/>
                  <a:pt x="109143" y="203692"/>
                </a:cubicBezTo>
                <a:lnTo>
                  <a:pt x="109143" y="211482"/>
                </a:lnTo>
                <a:cubicBezTo>
                  <a:pt x="109143" y="213092"/>
                  <a:pt x="110460" y="214409"/>
                  <a:pt x="112069" y="214409"/>
                </a:cubicBezTo>
                <a:lnTo>
                  <a:pt x="135880" y="214409"/>
                </a:lnTo>
                <a:lnTo>
                  <a:pt x="135880" y="234086"/>
                </a:lnTo>
                <a:cubicBezTo>
                  <a:pt x="135880" y="235696"/>
                  <a:pt x="137197" y="237012"/>
                  <a:pt x="138806" y="237012"/>
                </a:cubicBezTo>
                <a:lnTo>
                  <a:pt x="153912" y="237012"/>
                </a:lnTo>
                <a:cubicBezTo>
                  <a:pt x="155521" y="237012"/>
                  <a:pt x="156838" y="235696"/>
                  <a:pt x="156838" y="234086"/>
                </a:cubicBezTo>
                <a:lnTo>
                  <a:pt x="156838" y="214409"/>
                </a:lnTo>
                <a:lnTo>
                  <a:pt x="180759" y="214409"/>
                </a:lnTo>
                <a:cubicBezTo>
                  <a:pt x="182368" y="214409"/>
                  <a:pt x="183685" y="213092"/>
                  <a:pt x="183685" y="211482"/>
                </a:cubicBezTo>
                <a:lnTo>
                  <a:pt x="183685" y="203692"/>
                </a:lnTo>
                <a:cubicBezTo>
                  <a:pt x="183685" y="202082"/>
                  <a:pt x="182368" y="200766"/>
                  <a:pt x="180759" y="200766"/>
                </a:cubicBezTo>
                <a:lnTo>
                  <a:pt x="156838" y="200766"/>
                </a:lnTo>
                <a:lnTo>
                  <a:pt x="156838" y="188440"/>
                </a:lnTo>
                <a:lnTo>
                  <a:pt x="180759" y="188440"/>
                </a:lnTo>
                <a:cubicBezTo>
                  <a:pt x="182368" y="188440"/>
                  <a:pt x="183685" y="187123"/>
                  <a:pt x="183685" y="185513"/>
                </a:cubicBezTo>
                <a:lnTo>
                  <a:pt x="183685" y="177723"/>
                </a:lnTo>
                <a:cubicBezTo>
                  <a:pt x="183685" y="176113"/>
                  <a:pt x="182368" y="174797"/>
                  <a:pt x="180759" y="174797"/>
                </a:cubicBezTo>
                <a:lnTo>
                  <a:pt x="162800" y="174797"/>
                </a:lnTo>
                <a:lnTo>
                  <a:pt x="195462" y="114775"/>
                </a:lnTo>
                <a:cubicBezTo>
                  <a:pt x="195682" y="114337"/>
                  <a:pt x="195829" y="113861"/>
                  <a:pt x="195829" y="113386"/>
                </a:cubicBezTo>
                <a:cubicBezTo>
                  <a:pt x="195864" y="111776"/>
                  <a:pt x="194584" y="110460"/>
                  <a:pt x="192938" y="110460"/>
                </a:cubicBezTo>
                <a:lnTo>
                  <a:pt x="192938" y="110460"/>
                </a:lnTo>
                <a:close/>
              </a:path>
            </a:pathLst>
          </a:custGeom>
          <a:solidFill>
            <a:srgbClr val="FFFFFF"/>
          </a:solidFill>
        </p:spPr>
      </p:sp>
      <p:sp>
        <p:nvSpPr>
          <p:cNvPr id="7" name="Shape 3"/>
          <p:cNvSpPr/>
          <p:nvPr/>
        </p:nvSpPr>
        <p:spPr>
          <a:xfrm>
            <a:off x="2843784" y="1252728"/>
            <a:ext cx="0" cy="265176"/>
          </a:xfrm>
          <a:custGeom>
            <a:avLst/>
            <a:gdLst/>
            <a:ahLst/>
            <a:cxnLst/>
            <a:rect l="l" t="t" r="r" b="b"/>
            <a:pathLst>
              <a:path h="265176">
                <a:moveTo>
                  <a:pt x="0" y="0"/>
                </a:moveTo>
                <a:lnTo>
                  <a:pt x="0" y="265176"/>
                </a:lnTo>
              </a:path>
            </a:pathLst>
          </a:custGeom>
          <a:noFill/>
          <a:ln w="9525">
            <a:solidFill>
              <a:srgbClr val="FFFFFF"/>
            </a:solidFill>
            <a:prstDash val="solid"/>
            <a:headEnd type="none"/>
            <a:tailEnd type="none"/>
          </a:ln>
        </p:spPr>
      </p:sp>
      <p:sp>
        <p:nvSpPr>
          <p:cNvPr id="8" name="Shape 4"/>
          <p:cNvSpPr/>
          <p:nvPr/>
        </p:nvSpPr>
        <p:spPr>
          <a:xfrm>
            <a:off x="3593592" y="1243584"/>
            <a:ext cx="292608" cy="292608"/>
          </a:xfrm>
          <a:custGeom>
            <a:avLst/>
            <a:gdLst/>
            <a:ahLst/>
            <a:cxnLst/>
            <a:rect l="l" t="t" r="r" b="b"/>
            <a:pathLst>
              <a:path w="292608" h="292608">
                <a:moveTo>
                  <a:pt x="280904" y="26335"/>
                </a:moveTo>
                <a:lnTo>
                  <a:pt x="219456" y="26335"/>
                </a:lnTo>
                <a:lnTo>
                  <a:pt x="219456" y="2926"/>
                </a:lnTo>
                <a:cubicBezTo>
                  <a:pt x="219456" y="1317"/>
                  <a:pt x="218139" y="0"/>
                  <a:pt x="216530" y="0"/>
                </a:cubicBezTo>
                <a:lnTo>
                  <a:pt x="196047" y="0"/>
                </a:lnTo>
                <a:cubicBezTo>
                  <a:pt x="194438" y="0"/>
                  <a:pt x="193121" y="1317"/>
                  <a:pt x="193121" y="2926"/>
                </a:cubicBezTo>
                <a:lnTo>
                  <a:pt x="193121" y="26335"/>
                </a:lnTo>
                <a:lnTo>
                  <a:pt x="99487" y="26335"/>
                </a:lnTo>
                <a:lnTo>
                  <a:pt x="99487" y="2926"/>
                </a:lnTo>
                <a:cubicBezTo>
                  <a:pt x="99487" y="1317"/>
                  <a:pt x="98170" y="0"/>
                  <a:pt x="96561" y="0"/>
                </a:cubicBezTo>
                <a:lnTo>
                  <a:pt x="76078" y="0"/>
                </a:lnTo>
                <a:cubicBezTo>
                  <a:pt x="74469" y="0"/>
                  <a:pt x="73152" y="1317"/>
                  <a:pt x="73152" y="2926"/>
                </a:cubicBezTo>
                <a:lnTo>
                  <a:pt x="73152" y="26335"/>
                </a:lnTo>
                <a:lnTo>
                  <a:pt x="11704" y="26335"/>
                </a:lnTo>
                <a:cubicBezTo>
                  <a:pt x="5230" y="26335"/>
                  <a:pt x="0" y="31565"/>
                  <a:pt x="0" y="38039"/>
                </a:cubicBezTo>
                <a:lnTo>
                  <a:pt x="0" y="280904"/>
                </a:lnTo>
                <a:cubicBezTo>
                  <a:pt x="0" y="287378"/>
                  <a:pt x="5230" y="292608"/>
                  <a:pt x="11704" y="292608"/>
                </a:cubicBezTo>
                <a:lnTo>
                  <a:pt x="280904" y="292608"/>
                </a:lnTo>
                <a:cubicBezTo>
                  <a:pt x="287378" y="292608"/>
                  <a:pt x="292608" y="287378"/>
                  <a:pt x="292608" y="280904"/>
                </a:cubicBezTo>
                <a:lnTo>
                  <a:pt x="292608" y="38039"/>
                </a:lnTo>
                <a:cubicBezTo>
                  <a:pt x="292608" y="31565"/>
                  <a:pt x="287378" y="26335"/>
                  <a:pt x="280904" y="26335"/>
                </a:cubicBezTo>
                <a:close/>
                <a:moveTo>
                  <a:pt x="266273" y="266273"/>
                </a:moveTo>
                <a:lnTo>
                  <a:pt x="26335" y="266273"/>
                </a:lnTo>
                <a:lnTo>
                  <a:pt x="26335" y="52669"/>
                </a:lnTo>
                <a:lnTo>
                  <a:pt x="73152" y="52669"/>
                </a:lnTo>
                <a:lnTo>
                  <a:pt x="73152" y="70226"/>
                </a:lnTo>
                <a:cubicBezTo>
                  <a:pt x="73152" y="71835"/>
                  <a:pt x="74469" y="73152"/>
                  <a:pt x="76078" y="73152"/>
                </a:cubicBezTo>
                <a:lnTo>
                  <a:pt x="96561" y="73152"/>
                </a:lnTo>
                <a:cubicBezTo>
                  <a:pt x="98170" y="73152"/>
                  <a:pt x="99487" y="71835"/>
                  <a:pt x="99487" y="70226"/>
                </a:cubicBezTo>
                <a:lnTo>
                  <a:pt x="99487" y="52669"/>
                </a:lnTo>
                <a:lnTo>
                  <a:pt x="193121" y="52669"/>
                </a:lnTo>
                <a:lnTo>
                  <a:pt x="193121" y="70226"/>
                </a:lnTo>
                <a:cubicBezTo>
                  <a:pt x="193121" y="71835"/>
                  <a:pt x="194438" y="73152"/>
                  <a:pt x="196047" y="73152"/>
                </a:cubicBezTo>
                <a:lnTo>
                  <a:pt x="216530" y="73152"/>
                </a:lnTo>
                <a:cubicBezTo>
                  <a:pt x="218139" y="73152"/>
                  <a:pt x="219456" y="71835"/>
                  <a:pt x="219456" y="70226"/>
                </a:cubicBezTo>
                <a:lnTo>
                  <a:pt x="219456" y="52669"/>
                </a:lnTo>
                <a:lnTo>
                  <a:pt x="266273" y="52669"/>
                </a:lnTo>
                <a:lnTo>
                  <a:pt x="266273" y="266273"/>
                </a:lnTo>
                <a:close/>
                <a:moveTo>
                  <a:pt x="210678" y="112654"/>
                </a:moveTo>
                <a:lnTo>
                  <a:pt x="190488" y="112654"/>
                </a:lnTo>
                <a:cubicBezTo>
                  <a:pt x="188622" y="112654"/>
                  <a:pt x="186830" y="113568"/>
                  <a:pt x="185733" y="115068"/>
                </a:cubicBezTo>
                <a:lnTo>
                  <a:pt x="130540" y="191073"/>
                </a:lnTo>
                <a:lnTo>
                  <a:pt x="106875" y="158520"/>
                </a:lnTo>
                <a:cubicBezTo>
                  <a:pt x="105778" y="157021"/>
                  <a:pt x="104022" y="156106"/>
                  <a:pt x="102120" y="156106"/>
                </a:cubicBezTo>
                <a:lnTo>
                  <a:pt x="81930" y="156106"/>
                </a:lnTo>
                <a:cubicBezTo>
                  <a:pt x="79553" y="156106"/>
                  <a:pt x="78163" y="158813"/>
                  <a:pt x="79553" y="160752"/>
                </a:cubicBezTo>
                <a:lnTo>
                  <a:pt x="125785" y="224394"/>
                </a:lnTo>
                <a:cubicBezTo>
                  <a:pt x="128126" y="227612"/>
                  <a:pt x="132954" y="227612"/>
                  <a:pt x="135295" y="224394"/>
                </a:cubicBezTo>
                <a:lnTo>
                  <a:pt x="213055" y="117336"/>
                </a:lnTo>
                <a:cubicBezTo>
                  <a:pt x="214445" y="115361"/>
                  <a:pt x="213055" y="112654"/>
                  <a:pt x="210678" y="112654"/>
                </a:cubicBezTo>
                <a:close/>
              </a:path>
            </a:pathLst>
          </a:custGeom>
          <a:solidFill>
            <a:srgbClr val="FFFFFF"/>
          </a:solidFill>
        </p:spPr>
      </p:sp>
      <p:sp>
        <p:nvSpPr>
          <p:cNvPr id="9" name="Shape 5"/>
          <p:cNvSpPr/>
          <p:nvPr/>
        </p:nvSpPr>
        <p:spPr>
          <a:xfrm>
            <a:off x="4572000" y="1252728"/>
            <a:ext cx="0" cy="265176"/>
          </a:xfrm>
          <a:custGeom>
            <a:avLst/>
            <a:gdLst/>
            <a:ahLst/>
            <a:cxnLst/>
            <a:rect l="l" t="t" r="r" b="b"/>
            <a:pathLst>
              <a:path h="265176">
                <a:moveTo>
                  <a:pt x="0" y="0"/>
                </a:moveTo>
                <a:lnTo>
                  <a:pt x="0" y="265176"/>
                </a:lnTo>
              </a:path>
            </a:pathLst>
          </a:custGeom>
          <a:noFill/>
          <a:ln w="9525">
            <a:solidFill>
              <a:srgbClr val="FFFFFF"/>
            </a:solidFill>
            <a:prstDash val="solid"/>
            <a:headEnd type="none"/>
            <a:tailEnd type="none"/>
          </a:ln>
        </p:spPr>
      </p:sp>
      <p:sp>
        <p:nvSpPr>
          <p:cNvPr id="10" name="Shape 6"/>
          <p:cNvSpPr/>
          <p:nvPr/>
        </p:nvSpPr>
        <p:spPr>
          <a:xfrm>
            <a:off x="5394960" y="1261872"/>
            <a:ext cx="292608" cy="292608"/>
          </a:xfrm>
          <a:custGeom>
            <a:avLst/>
            <a:gdLst/>
            <a:ahLst/>
            <a:cxnLst/>
            <a:rect l="l" t="t" r="r" b="b"/>
            <a:pathLst>
              <a:path w="292608" h="292608">
                <a:moveTo>
                  <a:pt x="289560" y="214579"/>
                </a:moveTo>
                <a:lnTo>
                  <a:pt x="268986" y="214579"/>
                </a:lnTo>
                <a:lnTo>
                  <a:pt x="268986" y="157683"/>
                </a:lnTo>
                <a:lnTo>
                  <a:pt x="159258" y="157683"/>
                </a:lnTo>
                <a:lnTo>
                  <a:pt x="159258" y="120294"/>
                </a:lnTo>
                <a:lnTo>
                  <a:pt x="249936" y="120294"/>
                </a:lnTo>
                <a:cubicBezTo>
                  <a:pt x="253289" y="120294"/>
                  <a:pt x="256032" y="117368"/>
                  <a:pt x="256032" y="113792"/>
                </a:cubicBezTo>
                <a:lnTo>
                  <a:pt x="256032" y="6502"/>
                </a:lnTo>
                <a:cubicBezTo>
                  <a:pt x="256032" y="2926"/>
                  <a:pt x="253289" y="0"/>
                  <a:pt x="249936" y="0"/>
                </a:cubicBezTo>
                <a:lnTo>
                  <a:pt x="42672" y="0"/>
                </a:lnTo>
                <a:cubicBezTo>
                  <a:pt x="39319" y="0"/>
                  <a:pt x="36576" y="2926"/>
                  <a:pt x="36576" y="6502"/>
                </a:cubicBezTo>
                <a:lnTo>
                  <a:pt x="36576" y="113792"/>
                </a:lnTo>
                <a:cubicBezTo>
                  <a:pt x="36576" y="117368"/>
                  <a:pt x="39319" y="120294"/>
                  <a:pt x="42672" y="120294"/>
                </a:cubicBezTo>
                <a:lnTo>
                  <a:pt x="133350" y="120294"/>
                </a:lnTo>
                <a:lnTo>
                  <a:pt x="133350" y="157683"/>
                </a:lnTo>
                <a:lnTo>
                  <a:pt x="23622" y="157683"/>
                </a:lnTo>
                <a:lnTo>
                  <a:pt x="23622" y="214579"/>
                </a:lnTo>
                <a:lnTo>
                  <a:pt x="3048" y="214579"/>
                </a:lnTo>
                <a:cubicBezTo>
                  <a:pt x="1372" y="214579"/>
                  <a:pt x="0" y="216042"/>
                  <a:pt x="0" y="217830"/>
                </a:cubicBezTo>
                <a:lnTo>
                  <a:pt x="0" y="289357"/>
                </a:lnTo>
                <a:cubicBezTo>
                  <a:pt x="0" y="291145"/>
                  <a:pt x="1372" y="292608"/>
                  <a:pt x="3048" y="292608"/>
                </a:cubicBezTo>
                <a:lnTo>
                  <a:pt x="70104" y="292608"/>
                </a:lnTo>
                <a:cubicBezTo>
                  <a:pt x="71780" y="292608"/>
                  <a:pt x="73152" y="291145"/>
                  <a:pt x="73152" y="289357"/>
                </a:cubicBezTo>
                <a:lnTo>
                  <a:pt x="73152" y="217830"/>
                </a:lnTo>
                <a:cubicBezTo>
                  <a:pt x="73152" y="216042"/>
                  <a:pt x="71780" y="214579"/>
                  <a:pt x="70104" y="214579"/>
                </a:cubicBezTo>
                <a:lnTo>
                  <a:pt x="49530" y="214579"/>
                </a:lnTo>
                <a:lnTo>
                  <a:pt x="49530" y="185318"/>
                </a:lnTo>
                <a:lnTo>
                  <a:pt x="133350" y="185318"/>
                </a:lnTo>
                <a:lnTo>
                  <a:pt x="133350" y="214579"/>
                </a:lnTo>
                <a:lnTo>
                  <a:pt x="112776" y="214579"/>
                </a:lnTo>
                <a:cubicBezTo>
                  <a:pt x="111100" y="214579"/>
                  <a:pt x="109728" y="216042"/>
                  <a:pt x="109728" y="217830"/>
                </a:cubicBezTo>
                <a:lnTo>
                  <a:pt x="109728" y="289357"/>
                </a:lnTo>
                <a:cubicBezTo>
                  <a:pt x="109728" y="291145"/>
                  <a:pt x="111100" y="292608"/>
                  <a:pt x="112776" y="292608"/>
                </a:cubicBezTo>
                <a:lnTo>
                  <a:pt x="179832" y="292608"/>
                </a:lnTo>
                <a:cubicBezTo>
                  <a:pt x="181508" y="292608"/>
                  <a:pt x="182880" y="291145"/>
                  <a:pt x="182880" y="289357"/>
                </a:cubicBezTo>
                <a:lnTo>
                  <a:pt x="182880" y="217830"/>
                </a:lnTo>
                <a:cubicBezTo>
                  <a:pt x="182880" y="216042"/>
                  <a:pt x="181508" y="214579"/>
                  <a:pt x="179832" y="214579"/>
                </a:cubicBezTo>
                <a:lnTo>
                  <a:pt x="159258" y="214579"/>
                </a:lnTo>
                <a:lnTo>
                  <a:pt x="159258" y="185318"/>
                </a:lnTo>
                <a:lnTo>
                  <a:pt x="243078" y="185318"/>
                </a:lnTo>
                <a:lnTo>
                  <a:pt x="243078" y="214579"/>
                </a:lnTo>
                <a:lnTo>
                  <a:pt x="222504" y="214579"/>
                </a:lnTo>
                <a:cubicBezTo>
                  <a:pt x="220828" y="214579"/>
                  <a:pt x="219456" y="216042"/>
                  <a:pt x="219456" y="217830"/>
                </a:cubicBezTo>
                <a:lnTo>
                  <a:pt x="219456" y="289357"/>
                </a:lnTo>
                <a:cubicBezTo>
                  <a:pt x="219456" y="291145"/>
                  <a:pt x="220828" y="292608"/>
                  <a:pt x="222504" y="292608"/>
                </a:cubicBezTo>
                <a:lnTo>
                  <a:pt x="289560" y="292608"/>
                </a:lnTo>
                <a:cubicBezTo>
                  <a:pt x="291236" y="292608"/>
                  <a:pt x="292608" y="291145"/>
                  <a:pt x="292608" y="289357"/>
                </a:cubicBezTo>
                <a:lnTo>
                  <a:pt x="292608" y="217830"/>
                </a:lnTo>
                <a:cubicBezTo>
                  <a:pt x="292608" y="216042"/>
                  <a:pt x="291236" y="214579"/>
                  <a:pt x="289560" y="214579"/>
                </a:cubicBezTo>
                <a:close/>
                <a:moveTo>
                  <a:pt x="48768" y="265501"/>
                </a:moveTo>
                <a:cubicBezTo>
                  <a:pt x="48768" y="266111"/>
                  <a:pt x="48311" y="266598"/>
                  <a:pt x="47739" y="266598"/>
                </a:cubicBezTo>
                <a:lnTo>
                  <a:pt x="25375" y="266598"/>
                </a:lnTo>
                <a:cubicBezTo>
                  <a:pt x="24803" y="266598"/>
                  <a:pt x="24346" y="266111"/>
                  <a:pt x="24346" y="265501"/>
                </a:cubicBezTo>
                <a:lnTo>
                  <a:pt x="24346" y="241645"/>
                </a:lnTo>
                <a:cubicBezTo>
                  <a:pt x="24346" y="241036"/>
                  <a:pt x="24803" y="240548"/>
                  <a:pt x="25375" y="240548"/>
                </a:cubicBezTo>
                <a:lnTo>
                  <a:pt x="47739" y="240548"/>
                </a:lnTo>
                <a:cubicBezTo>
                  <a:pt x="48311" y="240548"/>
                  <a:pt x="48768" y="241036"/>
                  <a:pt x="48768" y="241645"/>
                </a:cubicBezTo>
                <a:lnTo>
                  <a:pt x="48768" y="265501"/>
                </a:lnTo>
                <a:close/>
                <a:moveTo>
                  <a:pt x="158496" y="265501"/>
                </a:moveTo>
                <a:cubicBezTo>
                  <a:pt x="158496" y="266111"/>
                  <a:pt x="158039" y="266598"/>
                  <a:pt x="157467" y="266598"/>
                </a:cubicBezTo>
                <a:lnTo>
                  <a:pt x="135103" y="266598"/>
                </a:lnTo>
                <a:cubicBezTo>
                  <a:pt x="134531" y="266598"/>
                  <a:pt x="134074" y="266111"/>
                  <a:pt x="134074" y="265501"/>
                </a:cubicBezTo>
                <a:lnTo>
                  <a:pt x="134074" y="241645"/>
                </a:lnTo>
                <a:cubicBezTo>
                  <a:pt x="134074" y="241036"/>
                  <a:pt x="134531" y="240548"/>
                  <a:pt x="135103" y="240548"/>
                </a:cubicBezTo>
                <a:lnTo>
                  <a:pt x="157467" y="240548"/>
                </a:lnTo>
                <a:cubicBezTo>
                  <a:pt x="158039" y="240548"/>
                  <a:pt x="158496" y="241036"/>
                  <a:pt x="158496" y="241645"/>
                </a:cubicBezTo>
                <a:lnTo>
                  <a:pt x="158496" y="265501"/>
                </a:lnTo>
                <a:close/>
                <a:moveTo>
                  <a:pt x="60960" y="94285"/>
                </a:moveTo>
                <a:lnTo>
                  <a:pt x="60960" y="26010"/>
                </a:lnTo>
                <a:lnTo>
                  <a:pt x="231648" y="26010"/>
                </a:lnTo>
                <a:lnTo>
                  <a:pt x="231648" y="94285"/>
                </a:lnTo>
                <a:lnTo>
                  <a:pt x="60960" y="94285"/>
                </a:lnTo>
                <a:close/>
                <a:moveTo>
                  <a:pt x="268224" y="265501"/>
                </a:moveTo>
                <a:cubicBezTo>
                  <a:pt x="268224" y="266111"/>
                  <a:pt x="267767" y="266598"/>
                  <a:pt x="267195" y="266598"/>
                </a:cubicBezTo>
                <a:lnTo>
                  <a:pt x="244831" y="266598"/>
                </a:lnTo>
                <a:cubicBezTo>
                  <a:pt x="244259" y="266598"/>
                  <a:pt x="243802" y="266111"/>
                  <a:pt x="243802" y="265501"/>
                </a:cubicBezTo>
                <a:lnTo>
                  <a:pt x="243802" y="241645"/>
                </a:lnTo>
                <a:cubicBezTo>
                  <a:pt x="243802" y="241036"/>
                  <a:pt x="244259" y="240548"/>
                  <a:pt x="244831" y="240548"/>
                </a:cubicBezTo>
                <a:lnTo>
                  <a:pt x="267195" y="240548"/>
                </a:lnTo>
                <a:cubicBezTo>
                  <a:pt x="267767" y="240548"/>
                  <a:pt x="268224" y="241036"/>
                  <a:pt x="268224" y="241645"/>
                </a:cubicBezTo>
                <a:lnTo>
                  <a:pt x="268224" y="265501"/>
                </a:lnTo>
                <a:close/>
                <a:moveTo>
                  <a:pt x="88392" y="60147"/>
                </a:moveTo>
                <a:cubicBezTo>
                  <a:pt x="88392" y="69125"/>
                  <a:pt x="95215" y="76403"/>
                  <a:pt x="103632" y="76403"/>
                </a:cubicBezTo>
                <a:cubicBezTo>
                  <a:pt x="112049" y="76403"/>
                  <a:pt x="118872" y="69125"/>
                  <a:pt x="118872" y="60147"/>
                </a:cubicBezTo>
                <a:cubicBezTo>
                  <a:pt x="118872" y="51169"/>
                  <a:pt x="112049" y="43891"/>
                  <a:pt x="103632" y="43891"/>
                </a:cubicBezTo>
                <a:cubicBezTo>
                  <a:pt x="95215" y="43891"/>
                  <a:pt x="88392" y="51169"/>
                  <a:pt x="88392" y="60147"/>
                </a:cubicBezTo>
                <a:close/>
              </a:path>
            </a:pathLst>
          </a:custGeom>
          <a:solidFill>
            <a:srgbClr val="FFFFFF"/>
          </a:solidFill>
        </p:spPr>
      </p:sp>
      <p:sp>
        <p:nvSpPr>
          <p:cNvPr id="11" name="Shape 7"/>
          <p:cNvSpPr/>
          <p:nvPr/>
        </p:nvSpPr>
        <p:spPr>
          <a:xfrm>
            <a:off x="6291072" y="1252728"/>
            <a:ext cx="0" cy="265176"/>
          </a:xfrm>
          <a:custGeom>
            <a:avLst/>
            <a:gdLst/>
            <a:ahLst/>
            <a:cxnLst/>
            <a:rect l="l" t="t" r="r" b="b"/>
            <a:pathLst>
              <a:path h="265176">
                <a:moveTo>
                  <a:pt x="0" y="0"/>
                </a:moveTo>
                <a:lnTo>
                  <a:pt x="0" y="265176"/>
                </a:lnTo>
              </a:path>
            </a:pathLst>
          </a:custGeom>
          <a:noFill/>
          <a:ln w="9525">
            <a:solidFill>
              <a:srgbClr val="FFFFFF"/>
            </a:solidFill>
            <a:prstDash val="solid"/>
            <a:headEnd type="none"/>
            <a:tailEnd type="none"/>
          </a:ln>
        </p:spPr>
      </p:sp>
      <p:sp>
        <p:nvSpPr>
          <p:cNvPr id="12" name="Shape 8"/>
          <p:cNvSpPr/>
          <p:nvPr/>
        </p:nvSpPr>
        <p:spPr>
          <a:xfrm>
            <a:off x="6958584" y="1252728"/>
            <a:ext cx="292608" cy="283464"/>
          </a:xfrm>
          <a:custGeom>
            <a:avLst/>
            <a:gdLst/>
            <a:ahLst/>
            <a:cxnLst/>
            <a:rect l="l" t="t" r="r" b="b"/>
            <a:pathLst>
              <a:path w="292608" h="283464">
                <a:moveTo>
                  <a:pt x="253594" y="114803"/>
                </a:moveTo>
                <a:lnTo>
                  <a:pt x="239660" y="114803"/>
                </a:lnTo>
                <a:cubicBezTo>
                  <a:pt x="238127" y="114803"/>
                  <a:pt x="236873" y="116079"/>
                  <a:pt x="236873" y="117638"/>
                </a:cubicBezTo>
                <a:lnTo>
                  <a:pt x="236873" y="131811"/>
                </a:lnTo>
                <a:cubicBezTo>
                  <a:pt x="236873" y="133370"/>
                  <a:pt x="238127" y="134645"/>
                  <a:pt x="239660" y="134645"/>
                </a:cubicBezTo>
                <a:lnTo>
                  <a:pt x="253594" y="134645"/>
                </a:lnTo>
                <a:cubicBezTo>
                  <a:pt x="255126" y="134645"/>
                  <a:pt x="256380" y="133370"/>
                  <a:pt x="256380" y="131811"/>
                </a:cubicBezTo>
                <a:lnTo>
                  <a:pt x="256380" y="117638"/>
                </a:lnTo>
                <a:cubicBezTo>
                  <a:pt x="256380" y="116079"/>
                  <a:pt x="255126" y="114803"/>
                  <a:pt x="253594" y="114803"/>
                </a:cubicBezTo>
                <a:close/>
                <a:moveTo>
                  <a:pt x="264741" y="77953"/>
                </a:moveTo>
                <a:lnTo>
                  <a:pt x="222939" y="77953"/>
                </a:lnTo>
                <a:lnTo>
                  <a:pt x="222939" y="2835"/>
                </a:lnTo>
                <a:cubicBezTo>
                  <a:pt x="222939" y="1276"/>
                  <a:pt x="221685" y="0"/>
                  <a:pt x="220153" y="0"/>
                </a:cubicBezTo>
                <a:lnTo>
                  <a:pt x="72455" y="0"/>
                </a:lnTo>
                <a:cubicBezTo>
                  <a:pt x="70923" y="0"/>
                  <a:pt x="69669" y="1276"/>
                  <a:pt x="69669" y="2835"/>
                </a:cubicBezTo>
                <a:lnTo>
                  <a:pt x="69669" y="77953"/>
                </a:lnTo>
                <a:lnTo>
                  <a:pt x="27867" y="77953"/>
                </a:lnTo>
                <a:cubicBezTo>
                  <a:pt x="12471" y="77953"/>
                  <a:pt x="0" y="90638"/>
                  <a:pt x="0" y="106299"/>
                </a:cubicBezTo>
                <a:lnTo>
                  <a:pt x="0" y="222519"/>
                </a:lnTo>
                <a:cubicBezTo>
                  <a:pt x="0" y="228791"/>
                  <a:pt x="4981" y="233858"/>
                  <a:pt x="11147" y="233858"/>
                </a:cubicBezTo>
                <a:lnTo>
                  <a:pt x="69669" y="233858"/>
                </a:lnTo>
                <a:lnTo>
                  <a:pt x="69669" y="280629"/>
                </a:lnTo>
                <a:cubicBezTo>
                  <a:pt x="69669" y="282188"/>
                  <a:pt x="70923" y="283464"/>
                  <a:pt x="72455" y="283464"/>
                </a:cubicBezTo>
                <a:lnTo>
                  <a:pt x="220153" y="283464"/>
                </a:lnTo>
                <a:cubicBezTo>
                  <a:pt x="221685" y="283464"/>
                  <a:pt x="222939" y="282188"/>
                  <a:pt x="222939" y="280629"/>
                </a:cubicBezTo>
                <a:lnTo>
                  <a:pt x="222939" y="233858"/>
                </a:lnTo>
                <a:lnTo>
                  <a:pt x="281461" y="233858"/>
                </a:lnTo>
                <a:cubicBezTo>
                  <a:pt x="287627" y="233858"/>
                  <a:pt x="292608" y="228791"/>
                  <a:pt x="292608" y="222519"/>
                </a:cubicBezTo>
                <a:lnTo>
                  <a:pt x="292608" y="106299"/>
                </a:lnTo>
                <a:cubicBezTo>
                  <a:pt x="292608" y="90638"/>
                  <a:pt x="280137" y="77953"/>
                  <a:pt x="264741" y="77953"/>
                </a:cubicBezTo>
                <a:close/>
                <a:moveTo>
                  <a:pt x="93356" y="24094"/>
                </a:moveTo>
                <a:lnTo>
                  <a:pt x="199252" y="24094"/>
                </a:lnTo>
                <a:lnTo>
                  <a:pt x="199252" y="77953"/>
                </a:lnTo>
                <a:lnTo>
                  <a:pt x="93356" y="77953"/>
                </a:lnTo>
                <a:lnTo>
                  <a:pt x="93356" y="24094"/>
                </a:lnTo>
                <a:close/>
                <a:moveTo>
                  <a:pt x="199252" y="259370"/>
                </a:moveTo>
                <a:lnTo>
                  <a:pt x="93356" y="259370"/>
                </a:lnTo>
                <a:lnTo>
                  <a:pt x="93356" y="161574"/>
                </a:lnTo>
                <a:lnTo>
                  <a:pt x="199252" y="161574"/>
                </a:lnTo>
                <a:lnTo>
                  <a:pt x="199252" y="259370"/>
                </a:lnTo>
                <a:close/>
                <a:moveTo>
                  <a:pt x="268921" y="209763"/>
                </a:moveTo>
                <a:lnTo>
                  <a:pt x="222939" y="209763"/>
                </a:lnTo>
                <a:lnTo>
                  <a:pt x="222939" y="137480"/>
                </a:lnTo>
                <a:lnTo>
                  <a:pt x="69669" y="137480"/>
                </a:lnTo>
                <a:lnTo>
                  <a:pt x="69669" y="209763"/>
                </a:lnTo>
                <a:lnTo>
                  <a:pt x="23687" y="209763"/>
                </a:lnTo>
                <a:lnTo>
                  <a:pt x="23687" y="106299"/>
                </a:lnTo>
                <a:cubicBezTo>
                  <a:pt x="23687" y="103960"/>
                  <a:pt x="25568" y="102047"/>
                  <a:pt x="27867" y="102047"/>
                </a:cubicBezTo>
                <a:lnTo>
                  <a:pt x="264741" y="102047"/>
                </a:lnTo>
                <a:cubicBezTo>
                  <a:pt x="267040" y="102047"/>
                  <a:pt x="268921" y="103960"/>
                  <a:pt x="268921" y="106299"/>
                </a:cubicBezTo>
                <a:lnTo>
                  <a:pt x="268921" y="209763"/>
                </a:lnTo>
                <a:close/>
              </a:path>
            </a:pathLst>
          </a:custGeom>
          <a:solidFill>
            <a:srgbClr val="FFFFFF"/>
          </a:solidFill>
        </p:spPr>
      </p:sp>
      <p:sp>
        <p:nvSpPr>
          <p:cNvPr id="13" name="Text 9"/>
          <p:cNvSpPr/>
          <p:nvPr/>
        </p:nvSpPr>
        <p:spPr>
          <a:xfrm>
            <a:off x="1115568" y="1783080"/>
            <a:ext cx="1700784" cy="265176"/>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当前融资轮次</a:t>
            </a:r>
            <a:endParaRPr lang="en-US" sz="1500" dirty="0"/>
          </a:p>
        </p:txBody>
      </p:sp>
      <p:sp>
        <p:nvSpPr>
          <p:cNvPr id="14" name="Text 10"/>
          <p:cNvSpPr/>
          <p:nvPr/>
        </p:nvSpPr>
        <p:spPr>
          <a:xfrm>
            <a:off x="1115568" y="2295144"/>
            <a:ext cx="1700784" cy="731520"/>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我们正进行X轮融资，旨在为北京AAAA科技有限公司的在线价值评估平台提供进一步发展的资金支持。</a:t>
            </a:r>
            <a:endParaRPr lang="en-US" sz="1500" dirty="0"/>
          </a:p>
        </p:txBody>
      </p:sp>
      <p:sp>
        <p:nvSpPr>
          <p:cNvPr id="15" name="Text 11"/>
          <p:cNvSpPr/>
          <p:nvPr/>
        </p:nvSpPr>
        <p:spPr>
          <a:xfrm>
            <a:off x="2825496" y="1783080"/>
            <a:ext cx="1700784" cy="265176"/>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融资金额</a:t>
            </a:r>
            <a:endParaRPr lang="en-US" sz="1500" dirty="0"/>
          </a:p>
        </p:txBody>
      </p:sp>
      <p:sp>
        <p:nvSpPr>
          <p:cNvPr id="16" name="Text 12"/>
          <p:cNvSpPr/>
          <p:nvPr/>
        </p:nvSpPr>
        <p:spPr>
          <a:xfrm>
            <a:off x="2825496" y="2295144"/>
            <a:ext cx="1700784" cy="731520"/>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本次计划融资总额为XX万元，用于产品开发、市场拓展和团队建设等方面。</a:t>
            </a:r>
            <a:endParaRPr lang="en-US" sz="1500" dirty="0"/>
          </a:p>
        </p:txBody>
      </p:sp>
      <p:sp>
        <p:nvSpPr>
          <p:cNvPr id="17" name="Text 13"/>
          <p:cNvSpPr/>
          <p:nvPr/>
        </p:nvSpPr>
        <p:spPr>
          <a:xfrm>
            <a:off x="4553585" y="1783080"/>
            <a:ext cx="1900555" cy="321945"/>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计划出让股权比例</a:t>
            </a:r>
            <a:endParaRPr lang="en-US" sz="1500" dirty="0"/>
          </a:p>
        </p:txBody>
      </p:sp>
      <p:sp>
        <p:nvSpPr>
          <p:cNvPr id="18" name="Text 14"/>
          <p:cNvSpPr/>
          <p:nvPr/>
        </p:nvSpPr>
        <p:spPr>
          <a:xfrm>
            <a:off x="4553712" y="2295144"/>
            <a:ext cx="1700784" cy="731520"/>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为了吸引投资并保持公司控制权的平衡，我们计划在本轮出让XX%的股权。</a:t>
            </a:r>
            <a:endParaRPr lang="en-US" sz="1500" dirty="0"/>
          </a:p>
        </p:txBody>
      </p:sp>
      <p:sp>
        <p:nvSpPr>
          <p:cNvPr id="19" name="Text 15"/>
          <p:cNvSpPr/>
          <p:nvPr/>
        </p:nvSpPr>
        <p:spPr>
          <a:xfrm>
            <a:off x="6272784" y="1783080"/>
            <a:ext cx="1700784" cy="265176"/>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企业估值</a:t>
            </a:r>
            <a:endParaRPr lang="en-US" sz="1500" dirty="0"/>
          </a:p>
        </p:txBody>
      </p:sp>
      <p:sp>
        <p:nvSpPr>
          <p:cNvPr id="20" name="Text 16"/>
          <p:cNvSpPr/>
          <p:nvPr/>
        </p:nvSpPr>
        <p:spPr>
          <a:xfrm>
            <a:off x="6272784" y="2295144"/>
            <a:ext cx="1700784" cy="731520"/>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基于市场分析、竞争环境和财务预测，我们当前的企业估值为XX亿元，这反映了我们对业务增长潜力和市场地位的信心。</a:t>
            </a:r>
            <a:endParaRPr lang="en-US" sz="15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资金用途</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nvSpPr>
        <p:spPr>
          <a:xfrm>
            <a:off x="4206240" y="1197864"/>
            <a:ext cx="740664" cy="329184"/>
          </a:xfrm>
          <a:custGeom>
            <a:avLst/>
            <a:gdLst/>
            <a:ahLst/>
            <a:cxnLst/>
            <a:rect l="l" t="t" r="r" b="b"/>
            <a:pathLst>
              <a:path w="740664" h="329184">
                <a:moveTo>
                  <a:pt x="0" y="123236"/>
                </a:moveTo>
                <a:cubicBezTo>
                  <a:pt x="208743" y="61039"/>
                  <a:pt x="429694" y="50904"/>
                  <a:pt x="643315" y="93733"/>
                </a:cubicBezTo>
                <a:lnTo>
                  <a:pt x="671604" y="0"/>
                </a:lnTo>
                <a:lnTo>
                  <a:pt x="740664" y="193780"/>
                </a:lnTo>
                <a:lnTo>
                  <a:pt x="572256" y="329184"/>
                </a:lnTo>
                <a:lnTo>
                  <a:pt x="600536" y="235489"/>
                </a:lnTo>
                <a:cubicBezTo>
                  <a:pt x="414910" y="200499"/>
                  <a:pt x="223546" y="210390"/>
                  <a:pt x="42571" y="264315"/>
                </a:cubicBezTo>
                <a:lnTo>
                  <a:pt x="0" y="123236"/>
                </a:lnTo>
              </a:path>
            </a:pathLst>
          </a:custGeom>
          <a:solidFill>
            <a:srgbClr val="1E83DF"/>
          </a:solidFill>
        </p:spPr>
      </p:sp>
      <p:sp>
        <p:nvSpPr>
          <p:cNvPr id="6" name="Shape 2"/>
          <p:cNvSpPr/>
          <p:nvPr/>
        </p:nvSpPr>
        <p:spPr>
          <a:xfrm>
            <a:off x="5605272" y="1920240"/>
            <a:ext cx="411480" cy="685800"/>
          </a:xfrm>
          <a:custGeom>
            <a:avLst/>
            <a:gdLst/>
            <a:ahLst/>
            <a:cxnLst/>
            <a:rect l="l" t="t" r="r" b="b"/>
            <a:pathLst>
              <a:path w="411480" h="685800">
                <a:moveTo>
                  <a:pt x="129434" y="0"/>
                </a:moveTo>
                <a:cubicBezTo>
                  <a:pt x="232395" y="172092"/>
                  <a:pt x="294658" y="364921"/>
                  <a:pt x="311602" y="564084"/>
                </a:cubicBezTo>
                <a:lnTo>
                  <a:pt x="411480" y="564918"/>
                </a:lnTo>
                <a:lnTo>
                  <a:pt x="241107" y="685800"/>
                </a:lnTo>
                <a:lnTo>
                  <a:pt x="60716" y="561979"/>
                </a:lnTo>
                <a:lnTo>
                  <a:pt x="160556" y="562823"/>
                </a:lnTo>
                <a:cubicBezTo>
                  <a:pt x="143871" y="390711"/>
                  <a:pt x="89062" y="224327"/>
                  <a:pt x="0" y="75446"/>
                </a:cubicBezTo>
                <a:lnTo>
                  <a:pt x="129434" y="0"/>
                </a:lnTo>
              </a:path>
            </a:pathLst>
          </a:custGeom>
          <a:solidFill>
            <a:srgbClr val="1E83DF"/>
          </a:solidFill>
        </p:spPr>
      </p:sp>
      <p:sp>
        <p:nvSpPr>
          <p:cNvPr id="7" name="Shape 3"/>
          <p:cNvSpPr/>
          <p:nvPr/>
        </p:nvSpPr>
        <p:spPr>
          <a:xfrm>
            <a:off x="4965192" y="3319272"/>
            <a:ext cx="676656" cy="603504"/>
          </a:xfrm>
          <a:custGeom>
            <a:avLst/>
            <a:gdLst/>
            <a:ahLst/>
            <a:cxnLst/>
            <a:rect l="l" t="t" r="r" b="b"/>
            <a:pathLst>
              <a:path w="676656" h="603504">
                <a:moveTo>
                  <a:pt x="676656" y="91065"/>
                </a:moveTo>
                <a:cubicBezTo>
                  <a:pt x="536003" y="275017"/>
                  <a:pt x="350165" y="418988"/>
                  <a:pt x="137416" y="508821"/>
                </a:cubicBezTo>
                <a:lnTo>
                  <a:pt x="167090" y="603504"/>
                </a:lnTo>
                <a:lnTo>
                  <a:pt x="0" y="480010"/>
                </a:lnTo>
                <a:lnTo>
                  <a:pt x="62898" y="270998"/>
                </a:lnTo>
                <a:lnTo>
                  <a:pt x="92553" y="365642"/>
                </a:lnTo>
                <a:cubicBezTo>
                  <a:pt x="276322" y="285509"/>
                  <a:pt x="436795" y="159676"/>
                  <a:pt x="558890" y="0"/>
                </a:cubicBezTo>
                <a:lnTo>
                  <a:pt x="676656" y="91065"/>
                </a:lnTo>
              </a:path>
            </a:pathLst>
          </a:custGeom>
          <a:solidFill>
            <a:srgbClr val="1E83DF"/>
          </a:solidFill>
        </p:spPr>
      </p:sp>
      <p:sp>
        <p:nvSpPr>
          <p:cNvPr id="8" name="Shape 4"/>
          <p:cNvSpPr/>
          <p:nvPr/>
        </p:nvSpPr>
        <p:spPr>
          <a:xfrm>
            <a:off x="3529584" y="3355848"/>
            <a:ext cx="704088" cy="512064"/>
          </a:xfrm>
          <a:custGeom>
            <a:avLst/>
            <a:gdLst/>
            <a:ahLst/>
            <a:cxnLst/>
            <a:rect l="l" t="t" r="r" b="b"/>
            <a:pathLst>
              <a:path w="704088" h="512064">
                <a:moveTo>
                  <a:pt x="659062" y="512064"/>
                </a:moveTo>
                <a:cubicBezTo>
                  <a:pt x="437099" y="443119"/>
                  <a:pt x="237166" y="318432"/>
                  <a:pt x="78928" y="150242"/>
                </a:cubicBezTo>
                <a:lnTo>
                  <a:pt x="0" y="210061"/>
                </a:lnTo>
                <a:lnTo>
                  <a:pt x="58516" y="12154"/>
                </a:lnTo>
                <a:lnTo>
                  <a:pt x="277166" y="0"/>
                </a:lnTo>
                <a:lnTo>
                  <a:pt x="198277" y="59791"/>
                </a:lnTo>
                <a:cubicBezTo>
                  <a:pt x="337358" y="204201"/>
                  <a:pt x="511422" y="311364"/>
                  <a:pt x="704088" y="371202"/>
                </a:cubicBezTo>
                <a:lnTo>
                  <a:pt x="659062" y="512064"/>
                </a:lnTo>
              </a:path>
            </a:pathLst>
          </a:custGeom>
          <a:solidFill>
            <a:srgbClr val="1E83DF"/>
          </a:solidFill>
        </p:spPr>
      </p:sp>
      <p:sp>
        <p:nvSpPr>
          <p:cNvPr id="9" name="Shape 5"/>
          <p:cNvSpPr/>
          <p:nvPr/>
        </p:nvSpPr>
        <p:spPr>
          <a:xfrm>
            <a:off x="3255264" y="1956816"/>
            <a:ext cx="338328" cy="649224"/>
          </a:xfrm>
          <a:custGeom>
            <a:avLst/>
            <a:gdLst/>
            <a:ahLst/>
            <a:cxnLst/>
            <a:rect l="l" t="t" r="r" b="b"/>
            <a:pathLst>
              <a:path w="338328" h="649224">
                <a:moveTo>
                  <a:pt x="47" y="649224"/>
                </a:moveTo>
                <a:cubicBezTo>
                  <a:pt x="-1630" y="449204"/>
                  <a:pt x="41542" y="251394"/>
                  <a:pt x="126369" y="70523"/>
                </a:cubicBezTo>
                <a:lnTo>
                  <a:pt x="41985" y="20345"/>
                </a:lnTo>
                <a:lnTo>
                  <a:pt x="246857" y="0"/>
                </a:lnTo>
                <a:lnTo>
                  <a:pt x="338328" y="196547"/>
                </a:lnTo>
                <a:lnTo>
                  <a:pt x="253982" y="146388"/>
                </a:lnTo>
                <a:cubicBezTo>
                  <a:pt x="182414" y="303708"/>
                  <a:pt x="146075" y="474938"/>
                  <a:pt x="147535" y="647962"/>
                </a:cubicBezTo>
                <a:lnTo>
                  <a:pt x="47" y="649224"/>
                </a:lnTo>
              </a:path>
            </a:pathLst>
          </a:custGeom>
          <a:solidFill>
            <a:srgbClr val="1E83DF"/>
          </a:solidFill>
        </p:spPr>
      </p:sp>
      <p:sp>
        <p:nvSpPr>
          <p:cNvPr id="10" name="Shape 6"/>
          <p:cNvSpPr/>
          <p:nvPr/>
        </p:nvSpPr>
        <p:spPr>
          <a:xfrm>
            <a:off x="3858768" y="1828800"/>
            <a:ext cx="1463040" cy="1463040"/>
          </a:xfrm>
          <a:custGeom>
            <a:avLst/>
            <a:gdLst/>
            <a:ahLst/>
            <a:cxnLst/>
            <a:rect l="l" t="t" r="r" b="b"/>
            <a:pathLst>
              <a:path w="1463040" h="1463040">
                <a:moveTo>
                  <a:pt x="731520" y="0"/>
                </a:moveTo>
                <a:cubicBezTo>
                  <a:pt x="1135257" y="0"/>
                  <a:pt x="1463040" y="327783"/>
                  <a:pt x="1463040" y="731520"/>
                </a:cubicBezTo>
                <a:cubicBezTo>
                  <a:pt x="1463040" y="1135257"/>
                  <a:pt x="1135257" y="1463040"/>
                  <a:pt x="731520" y="1463040"/>
                </a:cubicBezTo>
                <a:cubicBezTo>
                  <a:pt x="327783" y="1463040"/>
                  <a:pt x="0" y="1135257"/>
                  <a:pt x="0" y="731520"/>
                </a:cubicBezTo>
                <a:cubicBezTo>
                  <a:pt x="0" y="327783"/>
                  <a:pt x="327783" y="0"/>
                  <a:pt x="731520" y="0"/>
                </a:cubicBezTo>
                <a:close/>
              </a:path>
            </a:pathLst>
          </a:custGeom>
          <a:solidFill>
            <a:srgbClr val="1E83DF"/>
          </a:solidFill>
        </p:spPr>
      </p:sp>
      <p:sp>
        <p:nvSpPr>
          <p:cNvPr id="11" name="Shape 7"/>
          <p:cNvSpPr/>
          <p:nvPr/>
        </p:nvSpPr>
        <p:spPr>
          <a:xfrm>
            <a:off x="4160520" y="2130552"/>
            <a:ext cx="859536" cy="859536"/>
          </a:xfrm>
          <a:custGeom>
            <a:avLst/>
            <a:gdLst/>
            <a:ahLst/>
            <a:cxnLst/>
            <a:rect l="l" t="t" r="r" b="b"/>
            <a:pathLst>
              <a:path w="859536" h="859536">
                <a:moveTo>
                  <a:pt x="69902" y="194738"/>
                </a:moveTo>
                <a:cubicBezTo>
                  <a:pt x="74625" y="187516"/>
                  <a:pt x="84308" y="185490"/>
                  <a:pt x="91530" y="190213"/>
                </a:cubicBezTo>
                <a:cubicBezTo>
                  <a:pt x="98751" y="194936"/>
                  <a:pt x="100777" y="204619"/>
                  <a:pt x="96055" y="211840"/>
                </a:cubicBezTo>
                <a:cubicBezTo>
                  <a:pt x="53662" y="276612"/>
                  <a:pt x="31137" y="352367"/>
                  <a:pt x="31253" y="429779"/>
                </a:cubicBezTo>
                <a:cubicBezTo>
                  <a:pt x="31253" y="649521"/>
                  <a:pt x="210027" y="828295"/>
                  <a:pt x="429768" y="828295"/>
                </a:cubicBezTo>
                <a:cubicBezTo>
                  <a:pt x="529256" y="828173"/>
                  <a:pt x="625046" y="790907"/>
                  <a:pt x="698424" y="723910"/>
                </a:cubicBezTo>
                <a:lnTo>
                  <a:pt x="702265" y="720356"/>
                </a:lnTo>
                <a:lnTo>
                  <a:pt x="662167" y="720356"/>
                </a:lnTo>
                <a:cubicBezTo>
                  <a:pt x="653540" y="720356"/>
                  <a:pt x="646546" y="713362"/>
                  <a:pt x="646546" y="704735"/>
                </a:cubicBezTo>
                <a:cubicBezTo>
                  <a:pt x="646540" y="696556"/>
                  <a:pt x="652824" y="689837"/>
                  <a:pt x="660835" y="689160"/>
                </a:cubicBezTo>
                <a:lnTo>
                  <a:pt x="662113" y="689104"/>
                </a:lnTo>
                <a:lnTo>
                  <a:pt x="754441" y="689104"/>
                </a:lnTo>
                <a:lnTo>
                  <a:pt x="754441" y="781432"/>
                </a:lnTo>
                <a:cubicBezTo>
                  <a:pt x="754441" y="790063"/>
                  <a:pt x="747445" y="797059"/>
                  <a:pt x="738815" y="797059"/>
                </a:cubicBezTo>
                <a:cubicBezTo>
                  <a:pt x="730617" y="797059"/>
                  <a:pt x="723893" y="790745"/>
                  <a:pt x="723241" y="782714"/>
                </a:cubicBezTo>
                <a:lnTo>
                  <a:pt x="723189" y="781432"/>
                </a:lnTo>
                <a:lnTo>
                  <a:pt x="723189" y="743535"/>
                </a:lnTo>
                <a:cubicBezTo>
                  <a:pt x="643587" y="817942"/>
                  <a:pt x="538731" y="859395"/>
                  <a:pt x="429768" y="859536"/>
                </a:cubicBezTo>
                <a:cubicBezTo>
                  <a:pt x="192838" y="859536"/>
                  <a:pt x="0" y="666741"/>
                  <a:pt x="0" y="429768"/>
                </a:cubicBezTo>
                <a:cubicBezTo>
                  <a:pt x="-113" y="346285"/>
                  <a:pt x="24184" y="264590"/>
                  <a:pt x="69902" y="194738"/>
                </a:cubicBezTo>
                <a:close/>
                <a:moveTo>
                  <a:pt x="434109" y="147597"/>
                </a:moveTo>
                <a:cubicBezTo>
                  <a:pt x="587308" y="147597"/>
                  <a:pt x="711939" y="272172"/>
                  <a:pt x="711939" y="425422"/>
                </a:cubicBezTo>
                <a:cubicBezTo>
                  <a:pt x="711939" y="578628"/>
                  <a:pt x="587308" y="703257"/>
                  <a:pt x="434109" y="703257"/>
                </a:cubicBezTo>
                <a:cubicBezTo>
                  <a:pt x="280911" y="703257"/>
                  <a:pt x="156280" y="578617"/>
                  <a:pt x="156280" y="425422"/>
                </a:cubicBezTo>
                <a:cubicBezTo>
                  <a:pt x="156280" y="272226"/>
                  <a:pt x="280911" y="147597"/>
                  <a:pt x="434109" y="147597"/>
                </a:cubicBezTo>
                <a:close/>
                <a:moveTo>
                  <a:pt x="429768" y="0"/>
                </a:moveTo>
                <a:cubicBezTo>
                  <a:pt x="666740" y="0"/>
                  <a:pt x="859536" y="192795"/>
                  <a:pt x="859536" y="429768"/>
                </a:cubicBezTo>
                <a:cubicBezTo>
                  <a:pt x="859658" y="514209"/>
                  <a:pt x="834795" y="596798"/>
                  <a:pt x="788077" y="667138"/>
                </a:cubicBezTo>
                <a:cubicBezTo>
                  <a:pt x="785045" y="671913"/>
                  <a:pt x="779669" y="674675"/>
                  <a:pt x="774021" y="674360"/>
                </a:cubicBezTo>
                <a:cubicBezTo>
                  <a:pt x="768374" y="674045"/>
                  <a:pt x="763339" y="670703"/>
                  <a:pt x="760856" y="665621"/>
                </a:cubicBezTo>
                <a:cubicBezTo>
                  <a:pt x="758373" y="660539"/>
                  <a:pt x="758831" y="654512"/>
                  <a:pt x="762053" y="649864"/>
                </a:cubicBezTo>
                <a:cubicBezTo>
                  <a:pt x="805358" y="584642"/>
                  <a:pt x="828401" y="508068"/>
                  <a:pt x="828283" y="429779"/>
                </a:cubicBezTo>
                <a:cubicBezTo>
                  <a:pt x="828283" y="210037"/>
                  <a:pt x="649509" y="31263"/>
                  <a:pt x="429768" y="31263"/>
                </a:cubicBezTo>
                <a:cubicBezTo>
                  <a:pt x="331312" y="31442"/>
                  <a:pt x="236448" y="67943"/>
                  <a:pt x="163301" y="133665"/>
                </a:cubicBezTo>
                <a:lnTo>
                  <a:pt x="159471" y="137151"/>
                </a:lnTo>
                <a:lnTo>
                  <a:pt x="201094" y="137151"/>
                </a:lnTo>
                <a:cubicBezTo>
                  <a:pt x="209724" y="137151"/>
                  <a:pt x="216720" y="144147"/>
                  <a:pt x="216720" y="152777"/>
                </a:cubicBezTo>
                <a:cubicBezTo>
                  <a:pt x="216720" y="160975"/>
                  <a:pt x="210406" y="167699"/>
                  <a:pt x="202376" y="168351"/>
                </a:cubicBezTo>
                <a:lnTo>
                  <a:pt x="201094" y="168403"/>
                </a:lnTo>
                <a:lnTo>
                  <a:pt x="108766" y="168403"/>
                </a:lnTo>
                <a:lnTo>
                  <a:pt x="108766" y="76074"/>
                </a:lnTo>
                <a:cubicBezTo>
                  <a:pt x="108766" y="67444"/>
                  <a:pt x="115762" y="60448"/>
                  <a:pt x="124392" y="60448"/>
                </a:cubicBezTo>
                <a:cubicBezTo>
                  <a:pt x="132591" y="60448"/>
                  <a:pt x="139314" y="66762"/>
                  <a:pt x="139966" y="74793"/>
                </a:cubicBezTo>
                <a:lnTo>
                  <a:pt x="140018" y="76074"/>
                </a:lnTo>
                <a:lnTo>
                  <a:pt x="140018" y="112576"/>
                </a:lnTo>
                <a:cubicBezTo>
                  <a:pt x="217922" y="41530"/>
                  <a:pt x="319109" y="1536"/>
                  <a:pt x="424410" y="43"/>
                </a:cubicBezTo>
                <a:lnTo>
                  <a:pt x="429768" y="0"/>
                </a:lnTo>
                <a:close/>
                <a:moveTo>
                  <a:pt x="434109" y="179002"/>
                </a:moveTo>
                <a:cubicBezTo>
                  <a:pt x="298232" y="179002"/>
                  <a:pt x="187685" y="289547"/>
                  <a:pt x="187685" y="425422"/>
                </a:cubicBezTo>
                <a:cubicBezTo>
                  <a:pt x="187685" y="561307"/>
                  <a:pt x="298232" y="671851"/>
                  <a:pt x="434109" y="671851"/>
                </a:cubicBezTo>
                <a:cubicBezTo>
                  <a:pt x="569986" y="671851"/>
                  <a:pt x="680511" y="561296"/>
                  <a:pt x="680511" y="425422"/>
                </a:cubicBezTo>
                <a:cubicBezTo>
                  <a:pt x="680511" y="289547"/>
                  <a:pt x="569986" y="179002"/>
                  <a:pt x="434109" y="179002"/>
                </a:cubicBezTo>
                <a:close/>
                <a:moveTo>
                  <a:pt x="434096" y="269148"/>
                </a:moveTo>
                <a:cubicBezTo>
                  <a:pt x="442413" y="269148"/>
                  <a:pt x="449235" y="275457"/>
                  <a:pt x="449896" y="283481"/>
                </a:cubicBezTo>
                <a:lnTo>
                  <a:pt x="449949" y="284762"/>
                </a:lnTo>
                <a:lnTo>
                  <a:pt x="449949" y="292496"/>
                </a:lnTo>
                <a:cubicBezTo>
                  <a:pt x="486172" y="299937"/>
                  <a:pt x="512145" y="331360"/>
                  <a:pt x="512195" y="367805"/>
                </a:cubicBezTo>
                <a:cubicBezTo>
                  <a:pt x="512195" y="376428"/>
                  <a:pt x="505098" y="383419"/>
                  <a:pt x="496342" y="383419"/>
                </a:cubicBezTo>
                <a:cubicBezTo>
                  <a:pt x="488025" y="383419"/>
                  <a:pt x="481203" y="377110"/>
                  <a:pt x="480542" y="369085"/>
                </a:cubicBezTo>
                <a:lnTo>
                  <a:pt x="480489" y="367805"/>
                </a:lnTo>
                <a:cubicBezTo>
                  <a:pt x="480442" y="349318"/>
                  <a:pt x="469087" y="332758"/>
                  <a:pt x="451860" y="325748"/>
                </a:cubicBezTo>
                <a:lnTo>
                  <a:pt x="449992" y="325034"/>
                </a:lnTo>
                <a:lnTo>
                  <a:pt x="449992" y="415146"/>
                </a:lnTo>
                <a:cubicBezTo>
                  <a:pt x="486249" y="422542"/>
                  <a:pt x="512249" y="453997"/>
                  <a:pt x="512249" y="490465"/>
                </a:cubicBezTo>
                <a:cubicBezTo>
                  <a:pt x="512249" y="526157"/>
                  <a:pt x="487343" y="557048"/>
                  <a:pt x="452292" y="565280"/>
                </a:cubicBezTo>
                <a:lnTo>
                  <a:pt x="449992" y="565784"/>
                </a:lnTo>
                <a:lnTo>
                  <a:pt x="449992" y="574774"/>
                </a:lnTo>
                <a:cubicBezTo>
                  <a:pt x="449992" y="583398"/>
                  <a:pt x="442895" y="590388"/>
                  <a:pt x="434139" y="590388"/>
                </a:cubicBezTo>
                <a:cubicBezTo>
                  <a:pt x="425821" y="590388"/>
                  <a:pt x="419000" y="584079"/>
                  <a:pt x="418339" y="576055"/>
                </a:cubicBezTo>
                <a:lnTo>
                  <a:pt x="418286" y="574774"/>
                </a:lnTo>
                <a:lnTo>
                  <a:pt x="418286" y="565784"/>
                </a:lnTo>
                <a:cubicBezTo>
                  <a:pt x="382061" y="558340"/>
                  <a:pt x="356089" y="526913"/>
                  <a:pt x="356039" y="490465"/>
                </a:cubicBezTo>
                <a:cubicBezTo>
                  <a:pt x="356039" y="481842"/>
                  <a:pt x="363137" y="474851"/>
                  <a:pt x="371892" y="474851"/>
                </a:cubicBezTo>
                <a:cubicBezTo>
                  <a:pt x="380210" y="474851"/>
                  <a:pt x="387031" y="481160"/>
                  <a:pt x="387693" y="489185"/>
                </a:cubicBezTo>
                <a:lnTo>
                  <a:pt x="387745" y="490465"/>
                </a:lnTo>
                <a:cubicBezTo>
                  <a:pt x="387796" y="508951"/>
                  <a:pt x="399150" y="525509"/>
                  <a:pt x="416375" y="532522"/>
                </a:cubicBezTo>
                <a:lnTo>
                  <a:pt x="418242" y="533237"/>
                </a:lnTo>
                <a:lnTo>
                  <a:pt x="418242" y="443124"/>
                </a:lnTo>
                <a:cubicBezTo>
                  <a:pt x="381979" y="435739"/>
                  <a:pt x="355970" y="404283"/>
                  <a:pt x="355970" y="367810"/>
                </a:cubicBezTo>
                <a:cubicBezTo>
                  <a:pt x="355970" y="332114"/>
                  <a:pt x="380884" y="301222"/>
                  <a:pt x="415942" y="293000"/>
                </a:cubicBezTo>
                <a:lnTo>
                  <a:pt x="418242" y="292496"/>
                </a:lnTo>
                <a:lnTo>
                  <a:pt x="418242" y="284762"/>
                </a:lnTo>
                <a:cubicBezTo>
                  <a:pt x="418242" y="276138"/>
                  <a:pt x="425340" y="269148"/>
                  <a:pt x="434096" y="269148"/>
                </a:cubicBezTo>
                <a:close/>
                <a:moveTo>
                  <a:pt x="449992" y="447694"/>
                </a:moveTo>
                <a:lnTo>
                  <a:pt x="449992" y="533247"/>
                </a:lnTo>
                <a:cubicBezTo>
                  <a:pt x="467629" y="526926"/>
                  <a:pt x="479590" y="510787"/>
                  <a:pt x="480441" y="492449"/>
                </a:cubicBezTo>
                <a:lnTo>
                  <a:pt x="480489" y="490476"/>
                </a:lnTo>
                <a:cubicBezTo>
                  <a:pt x="480486" y="471966"/>
                  <a:pt x="469110" y="455401"/>
                  <a:pt x="451862" y="448406"/>
                </a:cubicBezTo>
                <a:lnTo>
                  <a:pt x="449992" y="447694"/>
                </a:lnTo>
                <a:close/>
                <a:moveTo>
                  <a:pt x="418188" y="325087"/>
                </a:moveTo>
                <a:cubicBezTo>
                  <a:pt x="400549" y="331406"/>
                  <a:pt x="388587" y="347546"/>
                  <a:pt x="387739" y="365886"/>
                </a:cubicBezTo>
                <a:lnTo>
                  <a:pt x="387691" y="367858"/>
                </a:lnTo>
                <a:cubicBezTo>
                  <a:pt x="387779" y="386325"/>
                  <a:pt x="399113" y="402886"/>
                  <a:pt x="416322" y="409914"/>
                </a:cubicBezTo>
                <a:lnTo>
                  <a:pt x="418188" y="410630"/>
                </a:lnTo>
                <a:lnTo>
                  <a:pt x="418188" y="325087"/>
                </a:lnTo>
                <a:close/>
              </a:path>
            </a:pathLst>
          </a:custGeom>
          <a:solidFill>
            <a:srgbClr val="FFFFFF"/>
          </a:solidFill>
        </p:spPr>
      </p:sp>
      <p:sp>
        <p:nvSpPr>
          <p:cNvPr id="12" name="Shape 8"/>
          <p:cNvSpPr/>
          <p:nvPr/>
        </p:nvSpPr>
        <p:spPr>
          <a:xfrm>
            <a:off x="3493008" y="1362456"/>
            <a:ext cx="475488" cy="475488"/>
          </a:xfrm>
          <a:custGeom>
            <a:avLst/>
            <a:gdLst/>
            <a:ahLst/>
            <a:cxnLst/>
            <a:rect l="l" t="t" r="r" b="b"/>
            <a:pathLst>
              <a:path w="475488" h="475488">
                <a:moveTo>
                  <a:pt x="0" y="0"/>
                </a:moveTo>
                <a:lnTo>
                  <a:pt x="475488" y="0"/>
                </a:lnTo>
                <a:lnTo>
                  <a:pt x="475488" y="475488"/>
                </a:lnTo>
                <a:lnTo>
                  <a:pt x="0" y="475488"/>
                </a:lnTo>
                <a:close/>
              </a:path>
            </a:pathLst>
          </a:custGeom>
          <a:solidFill>
            <a:srgbClr val="1E83DF"/>
          </a:solidFill>
        </p:spPr>
      </p:sp>
      <p:sp>
        <p:nvSpPr>
          <p:cNvPr id="13" name="Shape 9"/>
          <p:cNvSpPr/>
          <p:nvPr/>
        </p:nvSpPr>
        <p:spPr>
          <a:xfrm>
            <a:off x="5166360" y="1362456"/>
            <a:ext cx="475488" cy="475488"/>
          </a:xfrm>
          <a:custGeom>
            <a:avLst/>
            <a:gdLst/>
            <a:ahLst/>
            <a:cxnLst/>
            <a:rect l="l" t="t" r="r" b="b"/>
            <a:pathLst>
              <a:path w="475488" h="475488">
                <a:moveTo>
                  <a:pt x="0" y="0"/>
                </a:moveTo>
                <a:lnTo>
                  <a:pt x="475488" y="0"/>
                </a:lnTo>
                <a:lnTo>
                  <a:pt x="475488" y="475488"/>
                </a:lnTo>
                <a:lnTo>
                  <a:pt x="0" y="475488"/>
                </a:lnTo>
                <a:close/>
              </a:path>
            </a:pathLst>
          </a:custGeom>
          <a:solidFill>
            <a:srgbClr val="1E83DF"/>
          </a:solidFill>
        </p:spPr>
      </p:sp>
      <p:sp>
        <p:nvSpPr>
          <p:cNvPr id="14" name="Shape 10"/>
          <p:cNvSpPr/>
          <p:nvPr/>
        </p:nvSpPr>
        <p:spPr>
          <a:xfrm>
            <a:off x="5559552" y="2770632"/>
            <a:ext cx="475488" cy="475488"/>
          </a:xfrm>
          <a:custGeom>
            <a:avLst/>
            <a:gdLst/>
            <a:ahLst/>
            <a:cxnLst/>
            <a:rect l="l" t="t" r="r" b="b"/>
            <a:pathLst>
              <a:path w="475488" h="475488">
                <a:moveTo>
                  <a:pt x="0" y="0"/>
                </a:moveTo>
                <a:lnTo>
                  <a:pt x="475488" y="0"/>
                </a:lnTo>
                <a:lnTo>
                  <a:pt x="475488" y="475488"/>
                </a:lnTo>
                <a:lnTo>
                  <a:pt x="0" y="475488"/>
                </a:lnTo>
                <a:close/>
              </a:path>
            </a:pathLst>
          </a:custGeom>
          <a:solidFill>
            <a:srgbClr val="1E83DF"/>
          </a:solidFill>
        </p:spPr>
      </p:sp>
      <p:sp>
        <p:nvSpPr>
          <p:cNvPr id="15" name="Shape 11"/>
          <p:cNvSpPr/>
          <p:nvPr/>
        </p:nvSpPr>
        <p:spPr>
          <a:xfrm>
            <a:off x="4352544" y="3566160"/>
            <a:ext cx="475488" cy="475488"/>
          </a:xfrm>
          <a:custGeom>
            <a:avLst/>
            <a:gdLst/>
            <a:ahLst/>
            <a:cxnLst/>
            <a:rect l="l" t="t" r="r" b="b"/>
            <a:pathLst>
              <a:path w="475488" h="475488">
                <a:moveTo>
                  <a:pt x="0" y="0"/>
                </a:moveTo>
                <a:lnTo>
                  <a:pt x="475488" y="0"/>
                </a:lnTo>
                <a:lnTo>
                  <a:pt x="475488" y="475488"/>
                </a:lnTo>
                <a:lnTo>
                  <a:pt x="0" y="475488"/>
                </a:lnTo>
                <a:close/>
              </a:path>
            </a:pathLst>
          </a:custGeom>
          <a:solidFill>
            <a:srgbClr val="1E83DF"/>
          </a:solidFill>
        </p:spPr>
      </p:sp>
      <p:sp>
        <p:nvSpPr>
          <p:cNvPr id="16" name="Shape 12"/>
          <p:cNvSpPr/>
          <p:nvPr/>
        </p:nvSpPr>
        <p:spPr>
          <a:xfrm>
            <a:off x="3108960" y="2770632"/>
            <a:ext cx="475488" cy="475488"/>
          </a:xfrm>
          <a:custGeom>
            <a:avLst/>
            <a:gdLst/>
            <a:ahLst/>
            <a:cxnLst/>
            <a:rect l="l" t="t" r="r" b="b"/>
            <a:pathLst>
              <a:path w="475488" h="475488">
                <a:moveTo>
                  <a:pt x="0" y="0"/>
                </a:moveTo>
                <a:lnTo>
                  <a:pt x="475488" y="0"/>
                </a:lnTo>
                <a:lnTo>
                  <a:pt x="475488" y="475488"/>
                </a:lnTo>
                <a:lnTo>
                  <a:pt x="0" y="475488"/>
                </a:lnTo>
                <a:close/>
              </a:path>
            </a:pathLst>
          </a:custGeom>
          <a:solidFill>
            <a:srgbClr val="1E83DF"/>
          </a:solidFill>
        </p:spPr>
      </p:sp>
      <p:sp>
        <p:nvSpPr>
          <p:cNvPr id="17" name="Shape 13"/>
          <p:cNvSpPr/>
          <p:nvPr/>
        </p:nvSpPr>
        <p:spPr>
          <a:xfrm>
            <a:off x="342900" y="1600200"/>
            <a:ext cx="1920240" cy="0"/>
          </a:xfrm>
          <a:custGeom>
            <a:avLst/>
            <a:gdLst/>
            <a:ahLst/>
            <a:cxnLst/>
            <a:rect l="l" t="t" r="r" b="b"/>
            <a:pathLst>
              <a:path w="1920240">
                <a:moveTo>
                  <a:pt x="0" y="0"/>
                </a:moveTo>
                <a:lnTo>
                  <a:pt x="1920240" y="0"/>
                </a:lnTo>
              </a:path>
            </a:pathLst>
          </a:custGeom>
          <a:noFill/>
          <a:ln w="19050">
            <a:solidFill>
              <a:srgbClr val="1E83DF"/>
            </a:solidFill>
            <a:prstDash val="solid"/>
            <a:headEnd type="none"/>
            <a:tailEnd type="none"/>
          </a:ln>
        </p:spPr>
      </p:sp>
      <p:sp>
        <p:nvSpPr>
          <p:cNvPr id="18" name="Shape 14"/>
          <p:cNvSpPr/>
          <p:nvPr/>
        </p:nvSpPr>
        <p:spPr>
          <a:xfrm>
            <a:off x="6062472" y="1252728"/>
            <a:ext cx="1920240" cy="0"/>
          </a:xfrm>
          <a:custGeom>
            <a:avLst/>
            <a:gdLst/>
            <a:ahLst/>
            <a:cxnLst/>
            <a:rect l="l" t="t" r="r" b="b"/>
            <a:pathLst>
              <a:path w="1920240">
                <a:moveTo>
                  <a:pt x="0" y="0"/>
                </a:moveTo>
                <a:lnTo>
                  <a:pt x="1920240" y="0"/>
                </a:lnTo>
              </a:path>
            </a:pathLst>
          </a:custGeom>
          <a:noFill/>
          <a:ln w="19050">
            <a:solidFill>
              <a:srgbClr val="1E83DF"/>
            </a:solidFill>
            <a:prstDash val="solid"/>
            <a:headEnd type="none"/>
            <a:tailEnd type="none"/>
          </a:ln>
        </p:spPr>
      </p:sp>
      <p:sp>
        <p:nvSpPr>
          <p:cNvPr id="19" name="Shape 15"/>
          <p:cNvSpPr/>
          <p:nvPr/>
        </p:nvSpPr>
        <p:spPr>
          <a:xfrm>
            <a:off x="6391656" y="2688336"/>
            <a:ext cx="1920240" cy="0"/>
          </a:xfrm>
          <a:custGeom>
            <a:avLst/>
            <a:gdLst/>
            <a:ahLst/>
            <a:cxnLst/>
            <a:rect l="l" t="t" r="r" b="b"/>
            <a:pathLst>
              <a:path w="1920240">
                <a:moveTo>
                  <a:pt x="0" y="0"/>
                </a:moveTo>
                <a:lnTo>
                  <a:pt x="1920240" y="0"/>
                </a:lnTo>
              </a:path>
            </a:pathLst>
          </a:custGeom>
          <a:noFill/>
          <a:ln w="19050">
            <a:solidFill>
              <a:srgbClr val="1E83DF"/>
            </a:solidFill>
            <a:prstDash val="solid"/>
            <a:headEnd type="none"/>
            <a:tailEnd type="none"/>
          </a:ln>
        </p:spPr>
      </p:sp>
      <p:sp>
        <p:nvSpPr>
          <p:cNvPr id="20" name="Shape 16"/>
          <p:cNvSpPr/>
          <p:nvPr/>
        </p:nvSpPr>
        <p:spPr>
          <a:xfrm>
            <a:off x="5367528" y="4123944"/>
            <a:ext cx="1920240" cy="0"/>
          </a:xfrm>
          <a:custGeom>
            <a:avLst/>
            <a:gdLst/>
            <a:ahLst/>
            <a:cxnLst/>
            <a:rect l="l" t="t" r="r" b="b"/>
            <a:pathLst>
              <a:path w="1920240">
                <a:moveTo>
                  <a:pt x="0" y="0"/>
                </a:moveTo>
                <a:lnTo>
                  <a:pt x="1920240" y="0"/>
                </a:lnTo>
              </a:path>
            </a:pathLst>
          </a:custGeom>
          <a:noFill/>
          <a:ln w="19050">
            <a:solidFill>
              <a:srgbClr val="1E83DF"/>
            </a:solidFill>
            <a:prstDash val="solid"/>
            <a:headEnd type="none"/>
            <a:tailEnd type="none"/>
          </a:ln>
        </p:spPr>
      </p:sp>
      <p:sp>
        <p:nvSpPr>
          <p:cNvPr id="21" name="Shape 17"/>
          <p:cNvSpPr/>
          <p:nvPr/>
        </p:nvSpPr>
        <p:spPr>
          <a:xfrm>
            <a:off x="342900" y="3035808"/>
            <a:ext cx="1920240" cy="0"/>
          </a:xfrm>
          <a:custGeom>
            <a:avLst/>
            <a:gdLst/>
            <a:ahLst/>
            <a:cxnLst/>
            <a:rect l="l" t="t" r="r" b="b"/>
            <a:pathLst>
              <a:path w="1920240">
                <a:moveTo>
                  <a:pt x="0" y="0"/>
                </a:moveTo>
                <a:lnTo>
                  <a:pt x="1920240" y="0"/>
                </a:lnTo>
              </a:path>
            </a:pathLst>
          </a:custGeom>
          <a:noFill/>
          <a:ln w="19050">
            <a:solidFill>
              <a:srgbClr val="1E83DF"/>
            </a:solidFill>
            <a:prstDash val="solid"/>
            <a:headEnd type="none"/>
            <a:tailEnd type="none"/>
          </a:ln>
        </p:spPr>
      </p:sp>
      <p:sp>
        <p:nvSpPr>
          <p:cNvPr id="22" name="Text 18"/>
          <p:cNvSpPr/>
          <p:nvPr/>
        </p:nvSpPr>
        <p:spPr>
          <a:xfrm>
            <a:off x="3474720" y="1380744"/>
            <a:ext cx="786384" cy="438769"/>
          </a:xfrm>
          <a:prstGeom prst="rect">
            <a:avLst/>
          </a:prstGeom>
          <a:noFill/>
        </p:spPr>
        <p:txBody>
          <a:bodyPr wrap="square" rtlCol="0" anchor="t">
            <a:spAutoFit/>
          </a:bodyPr>
          <a:lstStyle/>
          <a:p>
            <a:pP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01</a:t>
            </a:r>
            <a:endParaRPr lang="en-US" sz="1500" dirty="0"/>
          </a:p>
        </p:txBody>
      </p:sp>
      <p:sp>
        <p:nvSpPr>
          <p:cNvPr id="23" name="Text 19"/>
          <p:cNvSpPr/>
          <p:nvPr/>
        </p:nvSpPr>
        <p:spPr>
          <a:xfrm>
            <a:off x="5138928" y="1380744"/>
            <a:ext cx="786384" cy="438769"/>
          </a:xfrm>
          <a:prstGeom prst="rect">
            <a:avLst/>
          </a:prstGeom>
          <a:noFill/>
        </p:spPr>
        <p:txBody>
          <a:bodyPr wrap="square" rtlCol="0" anchor="t">
            <a:spAutoFit/>
          </a:bodyPr>
          <a:lstStyle/>
          <a:p>
            <a:pP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02</a:t>
            </a:r>
            <a:endParaRPr lang="en-US" sz="1500" dirty="0"/>
          </a:p>
        </p:txBody>
      </p:sp>
      <p:sp>
        <p:nvSpPr>
          <p:cNvPr id="24" name="Text 20"/>
          <p:cNvSpPr/>
          <p:nvPr/>
        </p:nvSpPr>
        <p:spPr>
          <a:xfrm>
            <a:off x="5532120" y="2798064"/>
            <a:ext cx="786384" cy="438769"/>
          </a:xfrm>
          <a:prstGeom prst="rect">
            <a:avLst/>
          </a:prstGeom>
          <a:noFill/>
        </p:spPr>
        <p:txBody>
          <a:bodyPr wrap="square" rtlCol="0" anchor="t">
            <a:spAutoFit/>
          </a:bodyPr>
          <a:lstStyle/>
          <a:p>
            <a:pP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03</a:t>
            </a:r>
            <a:endParaRPr lang="en-US" sz="1500" dirty="0"/>
          </a:p>
        </p:txBody>
      </p:sp>
      <p:sp>
        <p:nvSpPr>
          <p:cNvPr id="25" name="Text 21"/>
          <p:cNvSpPr/>
          <p:nvPr/>
        </p:nvSpPr>
        <p:spPr>
          <a:xfrm>
            <a:off x="4315968" y="3593592"/>
            <a:ext cx="786384" cy="438769"/>
          </a:xfrm>
          <a:prstGeom prst="rect">
            <a:avLst/>
          </a:prstGeom>
          <a:noFill/>
        </p:spPr>
        <p:txBody>
          <a:bodyPr wrap="square" rtlCol="0" anchor="t">
            <a:spAutoFit/>
          </a:bodyPr>
          <a:lstStyle/>
          <a:p>
            <a:pP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04</a:t>
            </a:r>
            <a:endParaRPr lang="en-US" sz="1500" dirty="0"/>
          </a:p>
        </p:txBody>
      </p:sp>
      <p:sp>
        <p:nvSpPr>
          <p:cNvPr id="26" name="Text 22"/>
          <p:cNvSpPr/>
          <p:nvPr/>
        </p:nvSpPr>
        <p:spPr>
          <a:xfrm>
            <a:off x="3081528" y="2788920"/>
            <a:ext cx="786384" cy="438769"/>
          </a:xfrm>
          <a:prstGeom prst="rect">
            <a:avLst/>
          </a:prstGeom>
          <a:noFill/>
        </p:spPr>
        <p:txBody>
          <a:bodyPr wrap="square" rtlCol="0" anchor="t">
            <a:spAutoFit/>
          </a:bodyPr>
          <a:lstStyle/>
          <a:p>
            <a:pP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05</a:t>
            </a:r>
            <a:endParaRPr lang="en-US" sz="1500" dirty="0"/>
          </a:p>
        </p:txBody>
      </p:sp>
      <p:sp>
        <p:nvSpPr>
          <p:cNvPr id="27" name="Text 23"/>
          <p:cNvSpPr/>
          <p:nvPr/>
        </p:nvSpPr>
        <p:spPr>
          <a:xfrm>
            <a:off x="237744" y="1216152"/>
            <a:ext cx="2276856"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团队建设 (25%)</a:t>
            </a:r>
            <a:endParaRPr lang="en-US" sz="1500" dirty="0"/>
          </a:p>
        </p:txBody>
      </p:sp>
      <p:sp>
        <p:nvSpPr>
          <p:cNvPr id="28" name="Text 24"/>
          <p:cNvSpPr/>
          <p:nvPr/>
        </p:nvSpPr>
        <p:spPr>
          <a:xfrm>
            <a:off x="238925" y="1554480"/>
            <a:ext cx="2897467" cy="1060847"/>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投资于吸引和培养行业顶尖人才，包括但不限于产品开发、市场营销、客户服务等关键岗位，通过提供竞争力的薪酬福利及职业发展路径，确保团队的稳定性和创新能力。</a:t>
            </a:r>
            <a:endParaRPr lang="en-US" sz="1500" dirty="0"/>
          </a:p>
        </p:txBody>
      </p:sp>
      <p:sp>
        <p:nvSpPr>
          <p:cNvPr id="29" name="Text 25"/>
          <p:cNvSpPr/>
          <p:nvPr/>
        </p:nvSpPr>
        <p:spPr>
          <a:xfrm>
            <a:off x="5961888" y="886968"/>
            <a:ext cx="2276856"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科研开发 (30%)</a:t>
            </a:r>
            <a:endParaRPr lang="en-US" sz="1500" dirty="0"/>
          </a:p>
        </p:txBody>
      </p:sp>
      <p:sp>
        <p:nvSpPr>
          <p:cNvPr id="30" name="Text 26"/>
          <p:cNvSpPr/>
          <p:nvPr/>
        </p:nvSpPr>
        <p:spPr>
          <a:xfrm>
            <a:off x="5971032" y="1225296"/>
            <a:ext cx="2845791" cy="1060847"/>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资金将用于研发部门的升级，引进先进技术和设备，支持创新项目孵化，增强产品技术壁垒。同时，设立专项基金鼓励员工创新，促进技术成果转化。</a:t>
            </a:r>
            <a:endParaRPr lang="en-US" sz="1500" dirty="0"/>
          </a:p>
        </p:txBody>
      </p:sp>
      <p:sp>
        <p:nvSpPr>
          <p:cNvPr id="31" name="Text 27"/>
          <p:cNvSpPr/>
          <p:nvPr/>
        </p:nvSpPr>
        <p:spPr>
          <a:xfrm>
            <a:off x="6291072" y="2295144"/>
            <a:ext cx="2276856"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市场建设 (20%)</a:t>
            </a:r>
            <a:endParaRPr lang="en-US" sz="1500" dirty="0"/>
          </a:p>
        </p:txBody>
      </p:sp>
      <p:sp>
        <p:nvSpPr>
          <p:cNvPr id="32" name="Text 28"/>
          <p:cNvSpPr/>
          <p:nvPr/>
        </p:nvSpPr>
        <p:spPr>
          <a:xfrm>
            <a:off x="6300216" y="2706624"/>
            <a:ext cx="2645594" cy="1280446"/>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加大市场推广力度，包括线上广告投放、社交媒体营销、行业展会参展等，提升品牌知名度和市场份额。同时，建立客户关系管理系统，优化用户体验。</a:t>
            </a:r>
            <a:endParaRPr lang="en-US" sz="1500" dirty="0"/>
          </a:p>
        </p:txBody>
      </p:sp>
      <p:sp>
        <p:nvSpPr>
          <p:cNvPr id="33" name="Text 29"/>
          <p:cNvSpPr/>
          <p:nvPr/>
        </p:nvSpPr>
        <p:spPr>
          <a:xfrm>
            <a:off x="5266944" y="3758184"/>
            <a:ext cx="2276856"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现金储备 (15%)</a:t>
            </a:r>
            <a:endParaRPr lang="en-US" sz="1500" dirty="0"/>
          </a:p>
        </p:txBody>
      </p:sp>
      <p:sp>
        <p:nvSpPr>
          <p:cNvPr id="34" name="Text 30"/>
          <p:cNvSpPr/>
          <p:nvPr/>
        </p:nvSpPr>
        <p:spPr>
          <a:xfrm>
            <a:off x="5276088" y="4041648"/>
            <a:ext cx="3438144" cy="841391"/>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建立紧急现金储备，以应对不可预见的市场变化或突发事件，保证公司运营的稳定性。这部分资金将被安全地投资于低风险金融产品，以实现资产保值增值。</a:t>
            </a:r>
            <a:endParaRPr lang="en-US" sz="1500" dirty="0"/>
          </a:p>
        </p:txBody>
      </p:sp>
      <p:sp>
        <p:nvSpPr>
          <p:cNvPr id="35" name="Text 31"/>
          <p:cNvSpPr/>
          <p:nvPr/>
        </p:nvSpPr>
        <p:spPr>
          <a:xfrm>
            <a:off x="237744" y="2670048"/>
            <a:ext cx="2276856"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平台建设 (10%)</a:t>
            </a:r>
            <a:endParaRPr lang="en-US" sz="1500" dirty="0"/>
          </a:p>
        </p:txBody>
      </p:sp>
      <p:sp>
        <p:nvSpPr>
          <p:cNvPr id="36" name="Text 32"/>
          <p:cNvSpPr/>
          <p:nvPr/>
        </p:nvSpPr>
        <p:spPr>
          <a:xfrm>
            <a:off x="248069" y="2999161"/>
            <a:ext cx="2888323" cy="1060847"/>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优化现有在线服务平台，提升系统性能和安全性，引入AI和大数据技术，提供更个性化、高效的服务体验。同时，探索与第三方平台的合作机会，拓宽服务渠道。</a:t>
            </a:r>
            <a:endParaRPr lang="en-US" sz="15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5eda889fca184bcdbff0ded37cc33f74.png"/>
          <p:cNvPicPr>
            <a:picLocks noChangeAspect="1"/>
          </p:cNvPicPr>
          <p:nvPr/>
        </p:nvPicPr>
        <p:blipFill>
          <a:blip r:embed="rId1"/>
          <a:srcRect/>
          <a:stretch>
            <a:fillRect/>
          </a:stretch>
        </p:blipFill>
        <p:spPr>
          <a:xfrm>
            <a:off x="0" y="0"/>
            <a:ext cx="4306824" cy="5138928"/>
          </a:xfrm>
          <a:prstGeom prst="rect">
            <a:avLst/>
          </a:prstGeom>
        </p:spPr>
      </p:pic>
      <p:pic>
        <p:nvPicPr>
          <p:cNvPr id="3" name="Image 1" descr="http://test.flcccc.com/business_plan/3eb135d85c1d4ce099ad43ccf29b47a9/img/3f9672a2e9824dd1a4906bf1e02f9069.png"/>
          <p:cNvPicPr>
            <a:picLocks noChangeAspect="1"/>
          </p:cNvPicPr>
          <p:nvPr/>
        </p:nvPicPr>
        <p:blipFill>
          <a:blip r:embed="rId2"/>
          <a:srcRect/>
          <a:stretch>
            <a:fillRect/>
          </a:stretch>
        </p:blipFill>
        <p:spPr>
          <a:xfrm>
            <a:off x="7461504" y="228600"/>
            <a:ext cx="1371600" cy="493776"/>
          </a:xfrm>
          <a:prstGeom prst="rect">
            <a:avLst/>
          </a:prstGeom>
        </p:spPr>
      </p:pic>
      <p:sp>
        <p:nvSpPr>
          <p:cNvPr id="4" name="Text 0"/>
          <p:cNvSpPr/>
          <p:nvPr/>
        </p:nvSpPr>
        <p:spPr>
          <a:xfrm>
            <a:off x="5285232" y="2066544"/>
            <a:ext cx="2203704" cy="1014984"/>
          </a:xfrm>
          <a:prstGeom prst="rect">
            <a:avLst/>
          </a:prstGeom>
          <a:noFill/>
        </p:spPr>
        <p:txBody>
          <a:bodyPr wrap="square" rtlCol="0" anchor="t">
            <a:spAutoFit/>
          </a:bodyPr>
          <a:lstStyle/>
          <a:p>
            <a:pPr algn="ctr">
              <a:spcBef>
                <a:spcPts val="375"/>
              </a:spcBef>
            </a:pPr>
            <a:r>
              <a:rPr lang="en-US" sz="6600" b="1" kern="0" spc="600" dirty="0">
                <a:solidFill>
                  <a:srgbClr val="1E83DF"/>
                </a:solidFill>
                <a:latin typeface="微软雅黑" panose="020B0503020204020204" pitchFamily="34" charset="-122"/>
                <a:ea typeface="微软雅黑" panose="020B0503020204020204" pitchFamily="34" charset="-122"/>
                <a:cs typeface="微软雅黑" panose="020B0503020204020204" pitchFamily="34" charset="-120"/>
              </a:rPr>
              <a:t>谢谢</a:t>
            </a:r>
            <a:endParaRPr lang="en-US" sz="1500" dirty="0"/>
          </a:p>
        </p:txBody>
      </p:sp>
      <p:sp>
        <p:nvSpPr>
          <p:cNvPr id="5" name="Text 1"/>
          <p:cNvSpPr/>
          <p:nvPr/>
        </p:nvSpPr>
        <p:spPr>
          <a:xfrm>
            <a:off x="5294376" y="1316736"/>
            <a:ext cx="1975104" cy="566928"/>
          </a:xfrm>
          <a:prstGeom prst="rect">
            <a:avLst/>
          </a:prstGeom>
          <a:noFill/>
        </p:spPr>
        <p:txBody>
          <a:bodyPr wrap="square" rtlCol="0" anchor="t">
            <a:spAutoFit/>
          </a:bodyPr>
          <a:lstStyle/>
          <a:p>
            <a:pPr algn="ctr">
              <a:spcBef>
                <a:spcPts val="375"/>
              </a:spcBef>
            </a:pPr>
            <a:r>
              <a:rPr lang="en-US" sz="30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THANKS</a:t>
            </a:r>
            <a:endParaRPr lang="en-US" sz="1500" dirty="0"/>
          </a:p>
        </p:txBody>
      </p:sp>
      <p:sp>
        <p:nvSpPr>
          <p:cNvPr id="6" name="Text 2"/>
          <p:cNvSpPr/>
          <p:nvPr/>
        </p:nvSpPr>
        <p:spPr>
          <a:xfrm>
            <a:off x="3922776" y="3538728"/>
            <a:ext cx="2057400" cy="548640"/>
          </a:xfrm>
          <a:prstGeom prst="rect">
            <a:avLst/>
          </a:prstGeom>
          <a:noFill/>
        </p:spPr>
        <p:txBody>
          <a:bodyPr wrap="square" rtlCol="0" anchor="t">
            <a:spAutoFit/>
          </a:bodyPr>
          <a:lstStyle/>
          <a:p>
            <a:pPr algn="ctr">
              <a:spcBef>
                <a:spcPts val="375"/>
              </a:spcBef>
            </a:pPr>
            <a:r>
              <a:rPr lang="en-US" sz="16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主讲嘉宾：XXX</a:t>
            </a:r>
            <a:endParaRPr lang="en-US" sz="1500" dirty="0"/>
          </a:p>
        </p:txBody>
      </p:sp>
      <p:sp>
        <p:nvSpPr>
          <p:cNvPr id="7" name="Text 3"/>
          <p:cNvSpPr/>
          <p:nvPr/>
        </p:nvSpPr>
        <p:spPr>
          <a:xfrm>
            <a:off x="6108192" y="3538728"/>
            <a:ext cx="2779776" cy="548640"/>
          </a:xfrm>
          <a:prstGeom prst="rect">
            <a:avLst/>
          </a:prstGeom>
          <a:noFill/>
        </p:spPr>
        <p:txBody>
          <a:bodyPr wrap="square" rtlCol="0" anchor="t">
            <a:spAutoFit/>
          </a:bodyPr>
          <a:lstStyle/>
          <a:p>
            <a:pPr algn="ct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联系方式：139XXXXXXXX</a:t>
            </a:r>
            <a:endParaRPr lang="en-US" sz="1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f88ada4ceaf74074888d4f28696bae13.png"/>
          <p:cNvPicPr>
            <a:picLocks noChangeAspect="1"/>
          </p:cNvPicPr>
          <p:nvPr/>
        </p:nvPicPr>
        <p:blipFill>
          <a:blip r:embed="rId1"/>
          <a:srcRect/>
          <a:stretch>
            <a:fillRect/>
          </a:stretch>
        </p:blipFill>
        <p:spPr>
          <a:xfrm>
            <a:off x="5321808" y="0"/>
            <a:ext cx="3813048" cy="5138928"/>
          </a:xfrm>
          <a:prstGeom prst="rect">
            <a:avLst/>
          </a:prstGeom>
        </p:spPr>
      </p:pic>
      <p:pic>
        <p:nvPicPr>
          <p:cNvPr id="3" name="Image 1" descr="http://test.flcccc.com/business_plan/3eb135d85c1d4ce099ad43ccf29b47a9/img/3f9672a2e9824dd1a4906bf1e02f9069.png"/>
          <p:cNvPicPr>
            <a:picLocks noChangeAspect="1"/>
          </p:cNvPicPr>
          <p:nvPr/>
        </p:nvPicPr>
        <p:blipFill>
          <a:blip r:embed="rId2"/>
          <a:srcRect/>
          <a:stretch>
            <a:fillRect/>
          </a:stretch>
        </p:blipFill>
        <p:spPr>
          <a:xfrm>
            <a:off x="384048" y="274320"/>
            <a:ext cx="1371600" cy="493776"/>
          </a:xfrm>
          <a:prstGeom prst="rect">
            <a:avLst/>
          </a:prstGeom>
        </p:spPr>
      </p:pic>
      <p:sp>
        <p:nvSpPr>
          <p:cNvPr id="4" name="Text 0"/>
          <p:cNvSpPr/>
          <p:nvPr/>
        </p:nvSpPr>
        <p:spPr>
          <a:xfrm>
            <a:off x="1088136" y="1005840"/>
            <a:ext cx="1655064" cy="548640"/>
          </a:xfrm>
          <a:prstGeom prst="rect">
            <a:avLst/>
          </a:prstGeom>
          <a:noFill/>
        </p:spPr>
        <p:txBody>
          <a:bodyPr wrap="square" rtlCol="0" anchor="t">
            <a:spAutoFit/>
          </a:bodyPr>
          <a:lstStyle/>
          <a:p>
            <a:pPr>
              <a:spcBef>
                <a:spcPts val="375"/>
              </a:spcBef>
            </a:pPr>
            <a:r>
              <a:rPr lang="en-US" sz="4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目录</a:t>
            </a:r>
            <a:endParaRPr lang="en-US" sz="1500" dirty="0"/>
          </a:p>
        </p:txBody>
      </p:sp>
      <p:sp>
        <p:nvSpPr>
          <p:cNvPr id="5" name="Text 1"/>
          <p:cNvSpPr/>
          <p:nvPr/>
        </p:nvSpPr>
        <p:spPr>
          <a:xfrm>
            <a:off x="1152144" y="2148840"/>
            <a:ext cx="960120"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1.</a:t>
            </a:r>
            <a:endParaRPr lang="en-US" sz="1500" dirty="0"/>
          </a:p>
        </p:txBody>
      </p:sp>
      <p:sp>
        <p:nvSpPr>
          <p:cNvPr id="6" name="Text 2"/>
          <p:cNvSpPr/>
          <p:nvPr/>
        </p:nvSpPr>
        <p:spPr>
          <a:xfrm>
            <a:off x="1627632" y="2148840"/>
            <a:ext cx="2414016"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公司介绍</a:t>
            </a:r>
            <a:endParaRPr lang="en-US" sz="1500" dirty="0"/>
          </a:p>
        </p:txBody>
      </p:sp>
      <p:sp>
        <p:nvSpPr>
          <p:cNvPr id="7" name="Text 3"/>
          <p:cNvSpPr/>
          <p:nvPr/>
        </p:nvSpPr>
        <p:spPr>
          <a:xfrm>
            <a:off x="4032504" y="2148840"/>
            <a:ext cx="960120"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2.</a:t>
            </a:r>
            <a:endParaRPr lang="en-US" sz="1500" dirty="0"/>
          </a:p>
        </p:txBody>
      </p:sp>
      <p:sp>
        <p:nvSpPr>
          <p:cNvPr id="8" name="Text 4"/>
          <p:cNvSpPr/>
          <p:nvPr/>
        </p:nvSpPr>
        <p:spPr>
          <a:xfrm>
            <a:off x="4507992" y="2148840"/>
            <a:ext cx="3657600"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行业分析</a:t>
            </a:r>
            <a:endParaRPr lang="en-US" sz="1500" dirty="0"/>
          </a:p>
        </p:txBody>
      </p:sp>
      <p:sp>
        <p:nvSpPr>
          <p:cNvPr id="9" name="Text 5"/>
          <p:cNvSpPr/>
          <p:nvPr/>
        </p:nvSpPr>
        <p:spPr>
          <a:xfrm>
            <a:off x="1152144" y="3008376"/>
            <a:ext cx="960120"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3.</a:t>
            </a:r>
            <a:endParaRPr lang="en-US" sz="1500" dirty="0"/>
          </a:p>
        </p:txBody>
      </p:sp>
      <p:sp>
        <p:nvSpPr>
          <p:cNvPr id="10" name="Text 6"/>
          <p:cNvSpPr/>
          <p:nvPr/>
        </p:nvSpPr>
        <p:spPr>
          <a:xfrm>
            <a:off x="1627632" y="3008376"/>
            <a:ext cx="2414016"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产品介绍</a:t>
            </a:r>
            <a:endParaRPr lang="en-US" sz="1500" dirty="0"/>
          </a:p>
        </p:txBody>
      </p:sp>
      <p:sp>
        <p:nvSpPr>
          <p:cNvPr id="11" name="Text 7"/>
          <p:cNvSpPr/>
          <p:nvPr/>
        </p:nvSpPr>
        <p:spPr>
          <a:xfrm>
            <a:off x="4032504" y="3008376"/>
            <a:ext cx="960120"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4.</a:t>
            </a:r>
            <a:endParaRPr lang="en-US" sz="1500" dirty="0"/>
          </a:p>
        </p:txBody>
      </p:sp>
      <p:sp>
        <p:nvSpPr>
          <p:cNvPr id="12" name="Text 8"/>
          <p:cNvSpPr/>
          <p:nvPr/>
        </p:nvSpPr>
        <p:spPr>
          <a:xfrm>
            <a:off x="4507992" y="3008376"/>
            <a:ext cx="3657600"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商业模式</a:t>
            </a:r>
            <a:endParaRPr lang="en-US" sz="1500" dirty="0"/>
          </a:p>
        </p:txBody>
      </p:sp>
      <p:sp>
        <p:nvSpPr>
          <p:cNvPr id="13" name="Text 9"/>
          <p:cNvSpPr/>
          <p:nvPr/>
        </p:nvSpPr>
        <p:spPr>
          <a:xfrm>
            <a:off x="1152144" y="3867912"/>
            <a:ext cx="960120"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5.</a:t>
            </a:r>
            <a:endParaRPr lang="en-US" sz="1500" dirty="0"/>
          </a:p>
        </p:txBody>
      </p:sp>
      <p:sp>
        <p:nvSpPr>
          <p:cNvPr id="14" name="Text 10"/>
          <p:cNvSpPr/>
          <p:nvPr/>
        </p:nvSpPr>
        <p:spPr>
          <a:xfrm>
            <a:off x="1627632" y="3867912"/>
            <a:ext cx="2414016"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财务状况</a:t>
            </a:r>
            <a:endParaRPr lang="en-US" sz="1500" dirty="0"/>
          </a:p>
        </p:txBody>
      </p:sp>
      <p:sp>
        <p:nvSpPr>
          <p:cNvPr id="15" name="Text 11"/>
          <p:cNvSpPr/>
          <p:nvPr/>
        </p:nvSpPr>
        <p:spPr>
          <a:xfrm>
            <a:off x="4032504" y="3867912"/>
            <a:ext cx="960120"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6.</a:t>
            </a:r>
            <a:endParaRPr lang="en-US" sz="1500" dirty="0"/>
          </a:p>
        </p:txBody>
      </p:sp>
      <p:sp>
        <p:nvSpPr>
          <p:cNvPr id="16" name="Text 12"/>
          <p:cNvSpPr/>
          <p:nvPr/>
        </p:nvSpPr>
        <p:spPr>
          <a:xfrm>
            <a:off x="4507992" y="3867912"/>
            <a:ext cx="3657600" cy="457200"/>
          </a:xfrm>
          <a:prstGeom prst="rect">
            <a:avLst/>
          </a:prstGeom>
          <a:noFill/>
        </p:spPr>
        <p:txBody>
          <a:bodyPr wrap="square" rtlCol="0" anchor="t">
            <a:spAutoFit/>
          </a:bodyPr>
          <a:lstStyle/>
          <a:p>
            <a:pPr>
              <a:spcBef>
                <a:spcPts val="375"/>
              </a:spcBef>
            </a:pPr>
            <a:r>
              <a:rPr 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融资需求</a:t>
            </a:r>
            <a:endParaRPr lang="en-US" sz="1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133c1267236a448b9d93d495455daba5.png"/>
          <p:cNvPicPr>
            <a:picLocks noChangeAspect="1"/>
          </p:cNvPicPr>
          <p:nvPr/>
        </p:nvPicPr>
        <p:blipFill>
          <a:blip r:embed="rId1"/>
          <a:srcRect/>
          <a:stretch>
            <a:fillRect/>
          </a:stretch>
        </p:blipFill>
        <p:spPr>
          <a:xfrm>
            <a:off x="0" y="0"/>
            <a:ext cx="3813048" cy="5138928"/>
          </a:xfrm>
          <a:prstGeom prst="rect">
            <a:avLst/>
          </a:prstGeom>
        </p:spPr>
      </p:pic>
      <p:pic>
        <p:nvPicPr>
          <p:cNvPr id="3" name="Image 1" descr="http://test.flcccc.com/business_plan/3eb135d85c1d4ce099ad43ccf29b47a9/img/3f9672a2e9824dd1a4906bf1e02f9069.png"/>
          <p:cNvPicPr>
            <a:picLocks noChangeAspect="1"/>
          </p:cNvPicPr>
          <p:nvPr/>
        </p:nvPicPr>
        <p:blipFill>
          <a:blip r:embed="rId2"/>
          <a:srcRect/>
          <a:stretch>
            <a:fillRect/>
          </a:stretch>
        </p:blipFill>
        <p:spPr>
          <a:xfrm>
            <a:off x="7461504" y="228600"/>
            <a:ext cx="1371600" cy="493776"/>
          </a:xfrm>
          <a:prstGeom prst="rect">
            <a:avLst/>
          </a:prstGeom>
        </p:spPr>
      </p:pic>
      <p:sp>
        <p:nvSpPr>
          <p:cNvPr id="4" name="Shape 0"/>
          <p:cNvSpPr/>
          <p:nvPr/>
        </p:nvSpPr>
        <p:spPr>
          <a:xfrm>
            <a:off x="4434840" y="1773936"/>
            <a:ext cx="1499616" cy="402336"/>
          </a:xfrm>
          <a:custGeom>
            <a:avLst/>
            <a:gdLst/>
            <a:ahLst/>
            <a:cxnLst/>
            <a:rect l="l" t="t" r="r" b="b"/>
            <a:pathLst>
              <a:path w="1499616" h="402336">
                <a:moveTo>
                  <a:pt x="200940" y="0"/>
                </a:moveTo>
                <a:lnTo>
                  <a:pt x="1298379" y="0"/>
                </a:lnTo>
                <a:cubicBezTo>
                  <a:pt x="1409708" y="-286"/>
                  <a:pt x="1499616" y="89723"/>
                  <a:pt x="1499616" y="200742"/>
                </a:cubicBezTo>
                <a:cubicBezTo>
                  <a:pt x="1499616" y="311772"/>
                  <a:pt x="1409708" y="401771"/>
                  <a:pt x="1298379" y="402337"/>
                </a:cubicBezTo>
                <a:lnTo>
                  <a:pt x="200940" y="402337"/>
                </a:lnTo>
                <a:cubicBezTo>
                  <a:pt x="90017" y="401771"/>
                  <a:pt x="119" y="311772"/>
                  <a:pt x="0" y="201169"/>
                </a:cubicBezTo>
                <a:cubicBezTo>
                  <a:pt x="119" y="89723"/>
                  <a:pt x="90017" y="-286"/>
                  <a:pt x="200940" y="0"/>
                </a:cubicBezTo>
                <a:close/>
              </a:path>
            </a:pathLst>
          </a:custGeom>
          <a:solidFill>
            <a:srgbClr val="1E83DF"/>
          </a:solidFill>
          <a:effectLst>
            <a:outerShdw blurRad="66675" dist="25400" dir="2700000" algn="bl" rotWithShape="0">
              <a:srgbClr val="7A7A7A">
                <a:alpha val="100000"/>
              </a:srgbClr>
            </a:outerShdw>
          </a:effectLst>
        </p:spPr>
      </p:sp>
      <p:sp>
        <p:nvSpPr>
          <p:cNvPr id="5" name="Text 1"/>
          <p:cNvSpPr/>
          <p:nvPr/>
        </p:nvSpPr>
        <p:spPr>
          <a:xfrm>
            <a:off x="4443984" y="1755648"/>
            <a:ext cx="1508760" cy="320040"/>
          </a:xfrm>
          <a:prstGeom prst="rect">
            <a:avLst/>
          </a:prstGeom>
          <a:noFill/>
        </p:spPr>
        <p:txBody>
          <a:bodyPr wrap="square" rtlCol="0" anchor="t">
            <a:spAutoFit/>
          </a:bodyPr>
          <a:lstStyle/>
          <a:p>
            <a:pPr algn="ct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PART 01</a:t>
            </a:r>
            <a:endParaRPr lang="en-US" sz="1500" dirty="0"/>
          </a:p>
        </p:txBody>
      </p:sp>
      <p:sp>
        <p:nvSpPr>
          <p:cNvPr id="6" name="Text 2"/>
          <p:cNvSpPr/>
          <p:nvPr/>
        </p:nvSpPr>
        <p:spPr>
          <a:xfrm>
            <a:off x="4005072" y="2542032"/>
            <a:ext cx="3557016" cy="877824"/>
          </a:xfrm>
          <a:prstGeom prst="rect">
            <a:avLst/>
          </a:prstGeom>
          <a:noFill/>
        </p:spPr>
        <p:txBody>
          <a:bodyPr wrap="square" rtlCol="0" anchor="t">
            <a:spAutoFit/>
          </a:bodyPr>
          <a:lstStyle/>
          <a:p>
            <a:pPr algn="ctr">
              <a:spcBef>
                <a:spcPts val="375"/>
              </a:spcBef>
            </a:pPr>
            <a:r>
              <a:rPr lang="en-US" sz="57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公司介绍</a:t>
            </a:r>
            <a:endParaRPr lang="en-US" sz="1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公司简介</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nvSpPr>
        <p:spPr>
          <a:xfrm>
            <a:off x="2523744" y="1252728"/>
            <a:ext cx="5687568" cy="3017520"/>
          </a:xfrm>
          <a:custGeom>
            <a:avLst/>
            <a:gdLst/>
            <a:ahLst/>
            <a:cxnLst/>
            <a:rect l="l" t="t" r="r" b="b"/>
            <a:pathLst>
              <a:path w="5687568" h="3017520">
                <a:moveTo>
                  <a:pt x="73152" y="0"/>
                </a:moveTo>
                <a:lnTo>
                  <a:pt x="5614416" y="0"/>
                </a:lnTo>
                <a:cubicBezTo>
                  <a:pt x="5654817" y="0"/>
                  <a:pt x="5687568" y="32751"/>
                  <a:pt x="5687568" y="73152"/>
                </a:cubicBezTo>
                <a:lnTo>
                  <a:pt x="5687568" y="2944368"/>
                </a:lnTo>
                <a:cubicBezTo>
                  <a:pt x="5687568" y="2984769"/>
                  <a:pt x="5654817" y="3017520"/>
                  <a:pt x="5614416" y="3017520"/>
                </a:cubicBezTo>
                <a:lnTo>
                  <a:pt x="73152" y="3017520"/>
                </a:lnTo>
                <a:cubicBezTo>
                  <a:pt x="32751" y="3017520"/>
                  <a:pt x="0" y="2984769"/>
                  <a:pt x="0" y="2944368"/>
                </a:cubicBezTo>
                <a:lnTo>
                  <a:pt x="0" y="73152"/>
                </a:lnTo>
                <a:cubicBezTo>
                  <a:pt x="0" y="32751"/>
                  <a:pt x="32751" y="0"/>
                  <a:pt x="73152" y="0"/>
                </a:cubicBezTo>
                <a:close/>
              </a:path>
            </a:pathLst>
          </a:custGeom>
          <a:solidFill>
            <a:srgbClr val="FFFFFF"/>
          </a:solidFill>
          <a:effectLst>
            <a:outerShdw blurRad="66675" dist="50800" dir="2700000" algn="bl" rotWithShape="0">
              <a:srgbClr val="1E83DF">
                <a:alpha val="100000"/>
              </a:srgbClr>
            </a:outerShdw>
          </a:effectLst>
        </p:spPr>
      </p:sp>
      <p:pic>
        <p:nvPicPr>
          <p:cNvPr id="6" name="Image 2" descr="http://test.flcccc.com/business_plan/img/7bfc70261de14b24900a9adf9a800ba4.png"/>
          <p:cNvPicPr>
            <a:picLocks noChangeAspect="1"/>
          </p:cNvPicPr>
          <p:nvPr/>
        </p:nvPicPr>
        <p:blipFill>
          <a:blip r:embed="rId3"/>
          <a:srcRect/>
          <a:stretch>
            <a:fillRect/>
          </a:stretch>
        </p:blipFill>
        <p:spPr>
          <a:xfrm>
            <a:off x="1060704" y="969264"/>
            <a:ext cx="2743200" cy="3666744"/>
          </a:xfrm>
          <a:prstGeom prst="rect">
            <a:avLst/>
          </a:prstGeom>
        </p:spPr>
      </p:pic>
      <p:sp>
        <p:nvSpPr>
          <p:cNvPr id="7" name="Text 2"/>
          <p:cNvSpPr/>
          <p:nvPr/>
        </p:nvSpPr>
        <p:spPr>
          <a:xfrm>
            <a:off x="3995560" y="1344178"/>
            <a:ext cx="4123944" cy="2378012"/>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北京AAAA科技有限公司，创立于2018年3月，作为国内首屈一指的金融科技解决方案提供商，我们致力于为企业提供全面的在线价值评估与智能财务规划服务。我们的团队汇聚了来自摩根大通、高盛、德勤、腾讯以及国家金融监管机构的精英，他们不仅具备深厚的金融背景，更拥有前沿的技术视野。通过融合机器学习、区块链技术和深度数据分析，我们打造了一套独特的评估系统，能够精准洞察企业的内在价值，同时提供定制化的财务管理方案。我们的目标是成为全球企业信赖的智能财务顾问，助力数百万中小企业实现数字化转型，提升市场竞争力。凭借多项专利技术和软件著作权，北京AAAA科技有限公司已在金融科技领域确立了不可动摇的领导地位。</a:t>
            </a:r>
            <a:endParaRPr lang="en-US" sz="1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核心团队</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pic>
        <p:nvPicPr>
          <p:cNvPr id="5" name="Image 2" descr="http://test.flcccc.com/business_plan/img/1eb4c4168f30496fb69311c2592045ec.png"/>
          <p:cNvPicPr>
            <a:picLocks noChangeAspect="1"/>
          </p:cNvPicPr>
          <p:nvPr>
            <p:custDataLst>
              <p:tags r:id="rId3"/>
            </p:custDataLst>
          </p:nvPr>
        </p:nvPicPr>
        <p:blipFill>
          <a:blip r:embed="rId4"/>
          <a:srcRect/>
          <a:stretch>
            <a:fillRect/>
          </a:stretch>
        </p:blipFill>
        <p:spPr>
          <a:xfrm>
            <a:off x="768096" y="1234440"/>
            <a:ext cx="1499616" cy="1243584"/>
          </a:xfrm>
          <a:prstGeom prst="rect">
            <a:avLst/>
          </a:prstGeom>
        </p:spPr>
      </p:pic>
      <p:sp>
        <p:nvSpPr>
          <p:cNvPr id="6" name="Shape 1"/>
          <p:cNvSpPr/>
          <p:nvPr>
            <p:custDataLst>
              <p:tags r:id="rId5"/>
            </p:custDataLst>
          </p:nvPr>
        </p:nvSpPr>
        <p:spPr>
          <a:xfrm>
            <a:off x="1490472" y="2642616"/>
            <a:ext cx="54864" cy="411480"/>
          </a:xfrm>
          <a:custGeom>
            <a:avLst/>
            <a:gdLst/>
            <a:ahLst/>
            <a:cxnLst/>
            <a:rect l="l" t="t" r="r" b="b"/>
            <a:pathLst>
              <a:path w="54864" h="411480">
                <a:moveTo>
                  <a:pt x="54864" y="383277"/>
                </a:moveTo>
                <a:cubicBezTo>
                  <a:pt x="54799" y="398927"/>
                  <a:pt x="42455" y="411555"/>
                  <a:pt x="27304" y="411480"/>
                </a:cubicBezTo>
                <a:cubicBezTo>
                  <a:pt x="12162" y="411404"/>
                  <a:pt x="-64" y="398663"/>
                  <a:pt x="0" y="383012"/>
                </a:cubicBezTo>
                <a:cubicBezTo>
                  <a:pt x="74" y="367362"/>
                  <a:pt x="12418" y="354734"/>
                  <a:pt x="27560" y="354809"/>
                </a:cubicBezTo>
                <a:cubicBezTo>
                  <a:pt x="42711" y="354885"/>
                  <a:pt x="54937" y="367626"/>
                  <a:pt x="54864" y="383277"/>
                </a:cubicBezTo>
                <a:close/>
                <a:moveTo>
                  <a:pt x="33741" y="38"/>
                </a:moveTo>
                <a:lnTo>
                  <a:pt x="33695" y="9483"/>
                </a:lnTo>
                <a:lnTo>
                  <a:pt x="24552" y="9445"/>
                </a:lnTo>
                <a:lnTo>
                  <a:pt x="24597" y="0"/>
                </a:lnTo>
                <a:lnTo>
                  <a:pt x="33741" y="38"/>
                </a:lnTo>
                <a:close/>
                <a:moveTo>
                  <a:pt x="33650" y="18928"/>
                </a:moveTo>
                <a:lnTo>
                  <a:pt x="33613" y="28373"/>
                </a:lnTo>
                <a:lnTo>
                  <a:pt x="24469" y="28335"/>
                </a:lnTo>
                <a:lnTo>
                  <a:pt x="24506" y="18890"/>
                </a:lnTo>
                <a:lnTo>
                  <a:pt x="33650" y="18928"/>
                </a:lnTo>
                <a:close/>
                <a:moveTo>
                  <a:pt x="33567" y="37818"/>
                </a:moveTo>
                <a:lnTo>
                  <a:pt x="33522" y="47263"/>
                </a:lnTo>
                <a:lnTo>
                  <a:pt x="24378" y="47225"/>
                </a:lnTo>
                <a:lnTo>
                  <a:pt x="24424" y="37780"/>
                </a:lnTo>
                <a:lnTo>
                  <a:pt x="33567" y="37818"/>
                </a:lnTo>
                <a:close/>
                <a:moveTo>
                  <a:pt x="33485" y="56708"/>
                </a:moveTo>
                <a:lnTo>
                  <a:pt x="33439" y="66153"/>
                </a:lnTo>
                <a:lnTo>
                  <a:pt x="24296" y="66115"/>
                </a:lnTo>
                <a:lnTo>
                  <a:pt x="24341" y="56670"/>
                </a:lnTo>
                <a:lnTo>
                  <a:pt x="33485" y="56708"/>
                </a:lnTo>
                <a:close/>
                <a:moveTo>
                  <a:pt x="33394" y="75597"/>
                </a:moveTo>
                <a:lnTo>
                  <a:pt x="33357" y="85042"/>
                </a:lnTo>
                <a:lnTo>
                  <a:pt x="24213" y="84995"/>
                </a:lnTo>
                <a:lnTo>
                  <a:pt x="24250" y="75560"/>
                </a:lnTo>
                <a:lnTo>
                  <a:pt x="33394" y="75597"/>
                </a:lnTo>
                <a:close/>
                <a:moveTo>
                  <a:pt x="33311" y="94487"/>
                </a:moveTo>
                <a:lnTo>
                  <a:pt x="33266" y="103932"/>
                </a:lnTo>
                <a:lnTo>
                  <a:pt x="24122" y="103885"/>
                </a:lnTo>
                <a:lnTo>
                  <a:pt x="24168" y="94440"/>
                </a:lnTo>
                <a:lnTo>
                  <a:pt x="33311" y="94487"/>
                </a:lnTo>
                <a:close/>
                <a:moveTo>
                  <a:pt x="33229" y="113377"/>
                </a:moveTo>
                <a:lnTo>
                  <a:pt x="33183" y="122822"/>
                </a:lnTo>
                <a:lnTo>
                  <a:pt x="24040" y="122775"/>
                </a:lnTo>
                <a:lnTo>
                  <a:pt x="24085" y="113330"/>
                </a:lnTo>
                <a:lnTo>
                  <a:pt x="33229" y="113377"/>
                </a:lnTo>
                <a:close/>
                <a:moveTo>
                  <a:pt x="33138" y="132267"/>
                </a:moveTo>
                <a:lnTo>
                  <a:pt x="33101" y="141712"/>
                </a:lnTo>
                <a:lnTo>
                  <a:pt x="23957" y="141665"/>
                </a:lnTo>
                <a:lnTo>
                  <a:pt x="23994" y="132220"/>
                </a:lnTo>
                <a:lnTo>
                  <a:pt x="33138" y="132267"/>
                </a:lnTo>
                <a:close/>
                <a:moveTo>
                  <a:pt x="33055" y="151157"/>
                </a:moveTo>
                <a:lnTo>
                  <a:pt x="33010" y="160602"/>
                </a:lnTo>
                <a:lnTo>
                  <a:pt x="23866" y="160555"/>
                </a:lnTo>
                <a:lnTo>
                  <a:pt x="23912" y="151110"/>
                </a:lnTo>
                <a:lnTo>
                  <a:pt x="33055" y="151157"/>
                </a:lnTo>
                <a:close/>
                <a:moveTo>
                  <a:pt x="32973" y="170047"/>
                </a:moveTo>
                <a:lnTo>
                  <a:pt x="32927" y="179492"/>
                </a:lnTo>
                <a:lnTo>
                  <a:pt x="23784" y="179445"/>
                </a:lnTo>
                <a:lnTo>
                  <a:pt x="23829" y="170000"/>
                </a:lnTo>
                <a:lnTo>
                  <a:pt x="32973" y="170047"/>
                </a:lnTo>
                <a:close/>
                <a:moveTo>
                  <a:pt x="32882" y="188937"/>
                </a:moveTo>
                <a:lnTo>
                  <a:pt x="32845" y="198382"/>
                </a:lnTo>
                <a:lnTo>
                  <a:pt x="23701" y="198335"/>
                </a:lnTo>
                <a:lnTo>
                  <a:pt x="23738" y="188890"/>
                </a:lnTo>
                <a:lnTo>
                  <a:pt x="32882" y="188937"/>
                </a:lnTo>
                <a:close/>
                <a:moveTo>
                  <a:pt x="32799" y="207827"/>
                </a:moveTo>
                <a:lnTo>
                  <a:pt x="32754" y="217272"/>
                </a:lnTo>
                <a:lnTo>
                  <a:pt x="23610" y="217225"/>
                </a:lnTo>
                <a:lnTo>
                  <a:pt x="23656" y="207780"/>
                </a:lnTo>
                <a:lnTo>
                  <a:pt x="32799" y="207827"/>
                </a:lnTo>
                <a:close/>
                <a:moveTo>
                  <a:pt x="32717" y="226717"/>
                </a:moveTo>
                <a:lnTo>
                  <a:pt x="32671" y="236162"/>
                </a:lnTo>
                <a:lnTo>
                  <a:pt x="23528" y="236115"/>
                </a:lnTo>
                <a:lnTo>
                  <a:pt x="23573" y="226670"/>
                </a:lnTo>
                <a:lnTo>
                  <a:pt x="32717" y="226717"/>
                </a:lnTo>
                <a:close/>
                <a:moveTo>
                  <a:pt x="32626" y="245607"/>
                </a:moveTo>
                <a:lnTo>
                  <a:pt x="32589" y="255052"/>
                </a:lnTo>
                <a:lnTo>
                  <a:pt x="23445" y="255005"/>
                </a:lnTo>
                <a:lnTo>
                  <a:pt x="23482" y="245560"/>
                </a:lnTo>
                <a:lnTo>
                  <a:pt x="32626" y="245607"/>
                </a:lnTo>
                <a:close/>
                <a:moveTo>
                  <a:pt x="32543" y="264497"/>
                </a:moveTo>
                <a:lnTo>
                  <a:pt x="32498" y="273942"/>
                </a:lnTo>
                <a:lnTo>
                  <a:pt x="23354" y="273895"/>
                </a:lnTo>
                <a:lnTo>
                  <a:pt x="23400" y="264450"/>
                </a:lnTo>
                <a:lnTo>
                  <a:pt x="32543" y="264497"/>
                </a:lnTo>
                <a:close/>
                <a:moveTo>
                  <a:pt x="32461" y="283387"/>
                </a:moveTo>
                <a:lnTo>
                  <a:pt x="32415" y="292832"/>
                </a:lnTo>
                <a:lnTo>
                  <a:pt x="23271" y="292784"/>
                </a:lnTo>
                <a:lnTo>
                  <a:pt x="23317" y="283339"/>
                </a:lnTo>
                <a:lnTo>
                  <a:pt x="32461" y="283387"/>
                </a:lnTo>
                <a:close/>
                <a:moveTo>
                  <a:pt x="32370" y="302277"/>
                </a:moveTo>
                <a:lnTo>
                  <a:pt x="32333" y="311722"/>
                </a:lnTo>
                <a:lnTo>
                  <a:pt x="23189" y="311674"/>
                </a:lnTo>
                <a:lnTo>
                  <a:pt x="23226" y="302229"/>
                </a:lnTo>
                <a:lnTo>
                  <a:pt x="32370" y="302277"/>
                </a:lnTo>
                <a:close/>
                <a:moveTo>
                  <a:pt x="32287" y="321167"/>
                </a:moveTo>
                <a:lnTo>
                  <a:pt x="32242" y="330612"/>
                </a:lnTo>
                <a:lnTo>
                  <a:pt x="23098" y="330564"/>
                </a:lnTo>
                <a:lnTo>
                  <a:pt x="23143" y="321119"/>
                </a:lnTo>
                <a:lnTo>
                  <a:pt x="32287" y="321167"/>
                </a:lnTo>
                <a:close/>
                <a:moveTo>
                  <a:pt x="32205" y="340057"/>
                </a:moveTo>
                <a:lnTo>
                  <a:pt x="32159" y="349501"/>
                </a:lnTo>
                <a:lnTo>
                  <a:pt x="23015" y="349454"/>
                </a:lnTo>
                <a:lnTo>
                  <a:pt x="23061" y="340009"/>
                </a:lnTo>
                <a:lnTo>
                  <a:pt x="32205" y="340057"/>
                </a:lnTo>
                <a:close/>
              </a:path>
            </a:pathLst>
          </a:custGeom>
          <a:solidFill>
            <a:srgbClr val="1E83DF"/>
          </a:solidFill>
        </p:spPr>
      </p:sp>
      <p:sp>
        <p:nvSpPr>
          <p:cNvPr id="7" name="Shape 2"/>
          <p:cNvSpPr/>
          <p:nvPr>
            <p:custDataLst>
              <p:tags r:id="rId6"/>
            </p:custDataLst>
          </p:nvPr>
        </p:nvSpPr>
        <p:spPr>
          <a:xfrm>
            <a:off x="768096" y="2276856"/>
            <a:ext cx="1499616" cy="329184"/>
          </a:xfrm>
          <a:custGeom>
            <a:avLst/>
            <a:gdLst/>
            <a:ahLst/>
            <a:cxnLst/>
            <a:rect l="l" t="t" r="r" b="b"/>
            <a:pathLst>
              <a:path w="1499616" h="329184">
                <a:moveTo>
                  <a:pt x="195845" y="0"/>
                </a:moveTo>
                <a:lnTo>
                  <a:pt x="1303771" y="0"/>
                </a:lnTo>
                <a:cubicBezTo>
                  <a:pt x="1411933" y="0"/>
                  <a:pt x="1499616" y="71643"/>
                  <a:pt x="1499616" y="160020"/>
                </a:cubicBezTo>
                <a:lnTo>
                  <a:pt x="1499616" y="169164"/>
                </a:lnTo>
                <a:cubicBezTo>
                  <a:pt x="1499616" y="257541"/>
                  <a:pt x="1411933" y="329184"/>
                  <a:pt x="1303771" y="329184"/>
                </a:cubicBezTo>
                <a:lnTo>
                  <a:pt x="195845" y="329184"/>
                </a:lnTo>
                <a:cubicBezTo>
                  <a:pt x="87683" y="329184"/>
                  <a:pt x="0" y="257541"/>
                  <a:pt x="0" y="169164"/>
                </a:cubicBezTo>
                <a:lnTo>
                  <a:pt x="0" y="160020"/>
                </a:lnTo>
                <a:cubicBezTo>
                  <a:pt x="0" y="71643"/>
                  <a:pt x="87683" y="0"/>
                  <a:pt x="195845" y="0"/>
                </a:cubicBezTo>
                <a:close/>
              </a:path>
            </a:pathLst>
          </a:custGeom>
          <a:solidFill>
            <a:srgbClr val="1E83DF"/>
          </a:solidFill>
        </p:spPr>
      </p:sp>
      <p:sp>
        <p:nvSpPr>
          <p:cNvPr id="8" name="Text 3"/>
          <p:cNvSpPr/>
          <p:nvPr>
            <p:custDataLst>
              <p:tags r:id="rId7"/>
            </p:custDataLst>
          </p:nvPr>
        </p:nvSpPr>
        <p:spPr>
          <a:xfrm>
            <a:off x="749808" y="2276856"/>
            <a:ext cx="1545336" cy="321945"/>
          </a:xfrm>
          <a:prstGeom prst="rect">
            <a:avLst/>
          </a:prstGeom>
          <a:noFill/>
        </p:spPr>
        <p:txBody>
          <a:bodyPr wrap="square" rtlCol="0" anchor="t">
            <a:spAutoFit/>
          </a:bodyPr>
          <a:lstStyle/>
          <a:p>
            <a:pPr algn="ct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张</a:t>
            </a:r>
            <a:r>
              <a:rPr lang="zh-CN" alt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三</a:t>
            </a: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 CEO</a:t>
            </a:r>
            <a:endParaRPr lang="en-US" sz="1500" dirty="0"/>
          </a:p>
        </p:txBody>
      </p:sp>
      <p:sp>
        <p:nvSpPr>
          <p:cNvPr id="9" name="Text 4"/>
          <p:cNvSpPr/>
          <p:nvPr>
            <p:custDataLst>
              <p:tags r:id="rId8"/>
            </p:custDataLst>
          </p:nvPr>
        </p:nvSpPr>
        <p:spPr>
          <a:xfrm>
            <a:off x="283464" y="3054096"/>
            <a:ext cx="2258568" cy="1622425"/>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作为公司创始人兼首席执行官，张</a:t>
            </a:r>
            <a:r>
              <a:rPr lang="zh-CN" alt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三</a:t>
            </a: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拥有超过15年的互联网行业经验，擅长市场趋势分析与企业战略规划。他主导公司的整体发展方向，确保团队目标一致，推动业务持续增长。</a:t>
            </a:r>
            <a:endParaRPr lang="en-US" sz="1500" dirty="0"/>
          </a:p>
        </p:txBody>
      </p:sp>
      <p:pic>
        <p:nvPicPr>
          <p:cNvPr id="10" name="Image 3" descr="http://test.flcccc.com/business_plan/img/f1325e2bdec14c86be2c750324a8a8b4.png"/>
          <p:cNvPicPr>
            <a:picLocks noChangeAspect="1"/>
          </p:cNvPicPr>
          <p:nvPr>
            <p:custDataLst>
              <p:tags r:id="rId9"/>
            </p:custDataLst>
          </p:nvPr>
        </p:nvPicPr>
        <p:blipFill>
          <a:blip r:embed="rId10"/>
          <a:srcRect/>
          <a:stretch>
            <a:fillRect/>
          </a:stretch>
        </p:blipFill>
        <p:spPr>
          <a:xfrm>
            <a:off x="2779776" y="1234440"/>
            <a:ext cx="1499616" cy="1243584"/>
          </a:xfrm>
          <a:prstGeom prst="rect">
            <a:avLst/>
          </a:prstGeom>
        </p:spPr>
      </p:pic>
      <p:sp>
        <p:nvSpPr>
          <p:cNvPr id="11" name="Shape 5"/>
          <p:cNvSpPr/>
          <p:nvPr>
            <p:custDataLst>
              <p:tags r:id="rId11"/>
            </p:custDataLst>
          </p:nvPr>
        </p:nvSpPr>
        <p:spPr>
          <a:xfrm>
            <a:off x="3502152" y="2642616"/>
            <a:ext cx="54864" cy="411480"/>
          </a:xfrm>
          <a:custGeom>
            <a:avLst/>
            <a:gdLst/>
            <a:ahLst/>
            <a:cxnLst/>
            <a:rect l="l" t="t" r="r" b="b"/>
            <a:pathLst>
              <a:path w="54864" h="411480">
                <a:moveTo>
                  <a:pt x="54864" y="383277"/>
                </a:moveTo>
                <a:cubicBezTo>
                  <a:pt x="54799" y="398927"/>
                  <a:pt x="42455" y="411555"/>
                  <a:pt x="27304" y="411480"/>
                </a:cubicBezTo>
                <a:cubicBezTo>
                  <a:pt x="12162" y="411404"/>
                  <a:pt x="-64" y="398663"/>
                  <a:pt x="0" y="383012"/>
                </a:cubicBezTo>
                <a:cubicBezTo>
                  <a:pt x="74" y="367362"/>
                  <a:pt x="12418" y="354734"/>
                  <a:pt x="27560" y="354809"/>
                </a:cubicBezTo>
                <a:cubicBezTo>
                  <a:pt x="42711" y="354885"/>
                  <a:pt x="54937" y="367626"/>
                  <a:pt x="54864" y="383277"/>
                </a:cubicBezTo>
                <a:close/>
                <a:moveTo>
                  <a:pt x="33741" y="38"/>
                </a:moveTo>
                <a:lnTo>
                  <a:pt x="33695" y="9483"/>
                </a:lnTo>
                <a:lnTo>
                  <a:pt x="24552" y="9445"/>
                </a:lnTo>
                <a:lnTo>
                  <a:pt x="24597" y="0"/>
                </a:lnTo>
                <a:lnTo>
                  <a:pt x="33741" y="38"/>
                </a:lnTo>
                <a:close/>
                <a:moveTo>
                  <a:pt x="33650" y="18928"/>
                </a:moveTo>
                <a:lnTo>
                  <a:pt x="33613" y="28373"/>
                </a:lnTo>
                <a:lnTo>
                  <a:pt x="24469" y="28335"/>
                </a:lnTo>
                <a:lnTo>
                  <a:pt x="24506" y="18890"/>
                </a:lnTo>
                <a:lnTo>
                  <a:pt x="33650" y="18928"/>
                </a:lnTo>
                <a:close/>
                <a:moveTo>
                  <a:pt x="33567" y="37818"/>
                </a:moveTo>
                <a:lnTo>
                  <a:pt x="33522" y="47263"/>
                </a:lnTo>
                <a:lnTo>
                  <a:pt x="24378" y="47225"/>
                </a:lnTo>
                <a:lnTo>
                  <a:pt x="24424" y="37780"/>
                </a:lnTo>
                <a:lnTo>
                  <a:pt x="33567" y="37818"/>
                </a:lnTo>
                <a:close/>
                <a:moveTo>
                  <a:pt x="33485" y="56708"/>
                </a:moveTo>
                <a:lnTo>
                  <a:pt x="33439" y="66153"/>
                </a:lnTo>
                <a:lnTo>
                  <a:pt x="24296" y="66115"/>
                </a:lnTo>
                <a:lnTo>
                  <a:pt x="24341" y="56670"/>
                </a:lnTo>
                <a:lnTo>
                  <a:pt x="33485" y="56708"/>
                </a:lnTo>
                <a:close/>
                <a:moveTo>
                  <a:pt x="33394" y="75597"/>
                </a:moveTo>
                <a:lnTo>
                  <a:pt x="33357" y="85042"/>
                </a:lnTo>
                <a:lnTo>
                  <a:pt x="24213" y="84995"/>
                </a:lnTo>
                <a:lnTo>
                  <a:pt x="24250" y="75560"/>
                </a:lnTo>
                <a:lnTo>
                  <a:pt x="33394" y="75597"/>
                </a:lnTo>
                <a:close/>
                <a:moveTo>
                  <a:pt x="33311" y="94487"/>
                </a:moveTo>
                <a:lnTo>
                  <a:pt x="33266" y="103932"/>
                </a:lnTo>
                <a:lnTo>
                  <a:pt x="24122" y="103885"/>
                </a:lnTo>
                <a:lnTo>
                  <a:pt x="24168" y="94440"/>
                </a:lnTo>
                <a:lnTo>
                  <a:pt x="33311" y="94487"/>
                </a:lnTo>
                <a:close/>
                <a:moveTo>
                  <a:pt x="33229" y="113377"/>
                </a:moveTo>
                <a:lnTo>
                  <a:pt x="33183" y="122822"/>
                </a:lnTo>
                <a:lnTo>
                  <a:pt x="24040" y="122775"/>
                </a:lnTo>
                <a:lnTo>
                  <a:pt x="24085" y="113330"/>
                </a:lnTo>
                <a:lnTo>
                  <a:pt x="33229" y="113377"/>
                </a:lnTo>
                <a:close/>
                <a:moveTo>
                  <a:pt x="33138" y="132267"/>
                </a:moveTo>
                <a:lnTo>
                  <a:pt x="33101" y="141712"/>
                </a:lnTo>
                <a:lnTo>
                  <a:pt x="23957" y="141665"/>
                </a:lnTo>
                <a:lnTo>
                  <a:pt x="23994" y="132220"/>
                </a:lnTo>
                <a:lnTo>
                  <a:pt x="33138" y="132267"/>
                </a:lnTo>
                <a:close/>
                <a:moveTo>
                  <a:pt x="33055" y="151157"/>
                </a:moveTo>
                <a:lnTo>
                  <a:pt x="33010" y="160602"/>
                </a:lnTo>
                <a:lnTo>
                  <a:pt x="23866" y="160555"/>
                </a:lnTo>
                <a:lnTo>
                  <a:pt x="23912" y="151110"/>
                </a:lnTo>
                <a:lnTo>
                  <a:pt x="33055" y="151157"/>
                </a:lnTo>
                <a:close/>
                <a:moveTo>
                  <a:pt x="32973" y="170047"/>
                </a:moveTo>
                <a:lnTo>
                  <a:pt x="32927" y="179492"/>
                </a:lnTo>
                <a:lnTo>
                  <a:pt x="23784" y="179445"/>
                </a:lnTo>
                <a:lnTo>
                  <a:pt x="23829" y="170000"/>
                </a:lnTo>
                <a:lnTo>
                  <a:pt x="32973" y="170047"/>
                </a:lnTo>
                <a:close/>
                <a:moveTo>
                  <a:pt x="32882" y="188937"/>
                </a:moveTo>
                <a:lnTo>
                  <a:pt x="32845" y="198382"/>
                </a:lnTo>
                <a:lnTo>
                  <a:pt x="23701" y="198335"/>
                </a:lnTo>
                <a:lnTo>
                  <a:pt x="23738" y="188890"/>
                </a:lnTo>
                <a:lnTo>
                  <a:pt x="32882" y="188937"/>
                </a:lnTo>
                <a:close/>
                <a:moveTo>
                  <a:pt x="32799" y="207827"/>
                </a:moveTo>
                <a:lnTo>
                  <a:pt x="32754" y="217272"/>
                </a:lnTo>
                <a:lnTo>
                  <a:pt x="23610" y="217225"/>
                </a:lnTo>
                <a:lnTo>
                  <a:pt x="23656" y="207780"/>
                </a:lnTo>
                <a:lnTo>
                  <a:pt x="32799" y="207827"/>
                </a:lnTo>
                <a:close/>
                <a:moveTo>
                  <a:pt x="32717" y="226717"/>
                </a:moveTo>
                <a:lnTo>
                  <a:pt x="32671" y="236162"/>
                </a:lnTo>
                <a:lnTo>
                  <a:pt x="23528" y="236115"/>
                </a:lnTo>
                <a:lnTo>
                  <a:pt x="23573" y="226670"/>
                </a:lnTo>
                <a:lnTo>
                  <a:pt x="32717" y="226717"/>
                </a:lnTo>
                <a:close/>
                <a:moveTo>
                  <a:pt x="32626" y="245607"/>
                </a:moveTo>
                <a:lnTo>
                  <a:pt x="32589" y="255052"/>
                </a:lnTo>
                <a:lnTo>
                  <a:pt x="23445" y="255005"/>
                </a:lnTo>
                <a:lnTo>
                  <a:pt x="23482" y="245560"/>
                </a:lnTo>
                <a:lnTo>
                  <a:pt x="32626" y="245607"/>
                </a:lnTo>
                <a:close/>
                <a:moveTo>
                  <a:pt x="32543" y="264497"/>
                </a:moveTo>
                <a:lnTo>
                  <a:pt x="32498" y="273942"/>
                </a:lnTo>
                <a:lnTo>
                  <a:pt x="23354" y="273895"/>
                </a:lnTo>
                <a:lnTo>
                  <a:pt x="23400" y="264450"/>
                </a:lnTo>
                <a:lnTo>
                  <a:pt x="32543" y="264497"/>
                </a:lnTo>
                <a:close/>
                <a:moveTo>
                  <a:pt x="32461" y="283387"/>
                </a:moveTo>
                <a:lnTo>
                  <a:pt x="32415" y="292832"/>
                </a:lnTo>
                <a:lnTo>
                  <a:pt x="23271" y="292784"/>
                </a:lnTo>
                <a:lnTo>
                  <a:pt x="23317" y="283339"/>
                </a:lnTo>
                <a:lnTo>
                  <a:pt x="32461" y="283387"/>
                </a:lnTo>
                <a:close/>
                <a:moveTo>
                  <a:pt x="32370" y="302277"/>
                </a:moveTo>
                <a:lnTo>
                  <a:pt x="32333" y="311722"/>
                </a:lnTo>
                <a:lnTo>
                  <a:pt x="23189" y="311674"/>
                </a:lnTo>
                <a:lnTo>
                  <a:pt x="23226" y="302229"/>
                </a:lnTo>
                <a:lnTo>
                  <a:pt x="32370" y="302277"/>
                </a:lnTo>
                <a:close/>
                <a:moveTo>
                  <a:pt x="32287" y="321167"/>
                </a:moveTo>
                <a:lnTo>
                  <a:pt x="32242" y="330612"/>
                </a:lnTo>
                <a:lnTo>
                  <a:pt x="23098" y="330564"/>
                </a:lnTo>
                <a:lnTo>
                  <a:pt x="23143" y="321119"/>
                </a:lnTo>
                <a:lnTo>
                  <a:pt x="32287" y="321167"/>
                </a:lnTo>
                <a:close/>
                <a:moveTo>
                  <a:pt x="32205" y="340057"/>
                </a:moveTo>
                <a:lnTo>
                  <a:pt x="32159" y="349501"/>
                </a:lnTo>
                <a:lnTo>
                  <a:pt x="23015" y="349454"/>
                </a:lnTo>
                <a:lnTo>
                  <a:pt x="23061" y="340009"/>
                </a:lnTo>
                <a:lnTo>
                  <a:pt x="32205" y="340057"/>
                </a:lnTo>
                <a:close/>
              </a:path>
            </a:pathLst>
          </a:custGeom>
          <a:solidFill>
            <a:srgbClr val="1E83DF"/>
          </a:solidFill>
        </p:spPr>
      </p:sp>
      <p:sp>
        <p:nvSpPr>
          <p:cNvPr id="12" name="Shape 6"/>
          <p:cNvSpPr/>
          <p:nvPr>
            <p:custDataLst>
              <p:tags r:id="rId12"/>
            </p:custDataLst>
          </p:nvPr>
        </p:nvSpPr>
        <p:spPr>
          <a:xfrm>
            <a:off x="2779776" y="2276856"/>
            <a:ext cx="1499616" cy="329184"/>
          </a:xfrm>
          <a:custGeom>
            <a:avLst/>
            <a:gdLst/>
            <a:ahLst/>
            <a:cxnLst/>
            <a:rect l="l" t="t" r="r" b="b"/>
            <a:pathLst>
              <a:path w="1499616" h="329184">
                <a:moveTo>
                  <a:pt x="195845" y="0"/>
                </a:moveTo>
                <a:lnTo>
                  <a:pt x="1303771" y="0"/>
                </a:lnTo>
                <a:cubicBezTo>
                  <a:pt x="1411933" y="0"/>
                  <a:pt x="1499616" y="71643"/>
                  <a:pt x="1499616" y="160020"/>
                </a:cubicBezTo>
                <a:lnTo>
                  <a:pt x="1499616" y="169164"/>
                </a:lnTo>
                <a:cubicBezTo>
                  <a:pt x="1499616" y="257541"/>
                  <a:pt x="1411933" y="329184"/>
                  <a:pt x="1303771" y="329184"/>
                </a:cubicBezTo>
                <a:lnTo>
                  <a:pt x="195845" y="329184"/>
                </a:lnTo>
                <a:cubicBezTo>
                  <a:pt x="87683" y="329184"/>
                  <a:pt x="0" y="257541"/>
                  <a:pt x="0" y="169164"/>
                </a:cubicBezTo>
                <a:lnTo>
                  <a:pt x="0" y="160020"/>
                </a:lnTo>
                <a:cubicBezTo>
                  <a:pt x="0" y="71643"/>
                  <a:pt x="87683" y="0"/>
                  <a:pt x="195845" y="0"/>
                </a:cubicBezTo>
                <a:close/>
              </a:path>
            </a:pathLst>
          </a:custGeom>
          <a:solidFill>
            <a:srgbClr val="1E83DF"/>
          </a:solidFill>
        </p:spPr>
      </p:sp>
      <p:sp>
        <p:nvSpPr>
          <p:cNvPr id="13" name="Text 7"/>
          <p:cNvSpPr/>
          <p:nvPr>
            <p:custDataLst>
              <p:tags r:id="rId13"/>
            </p:custDataLst>
          </p:nvPr>
        </p:nvSpPr>
        <p:spPr>
          <a:xfrm>
            <a:off x="2761488" y="2276856"/>
            <a:ext cx="1545336" cy="321945"/>
          </a:xfrm>
          <a:prstGeom prst="rect">
            <a:avLst/>
          </a:prstGeom>
          <a:noFill/>
        </p:spPr>
        <p:txBody>
          <a:bodyPr wrap="square" rtlCol="0" anchor="t">
            <a:spAutoFit/>
          </a:bodyPr>
          <a:lstStyle/>
          <a:p>
            <a:pPr algn="ct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李</a:t>
            </a:r>
            <a:r>
              <a:rPr lang="zh-CN" alt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四</a:t>
            </a: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 CFO</a:t>
            </a:r>
            <a:endParaRPr lang="en-US" sz="1500" dirty="0"/>
          </a:p>
        </p:txBody>
      </p:sp>
      <p:sp>
        <p:nvSpPr>
          <p:cNvPr id="14" name="Text 8"/>
          <p:cNvSpPr/>
          <p:nvPr>
            <p:custDataLst>
              <p:tags r:id="rId14"/>
            </p:custDataLst>
          </p:nvPr>
        </p:nvSpPr>
        <p:spPr>
          <a:xfrm>
            <a:off x="2496312" y="3054096"/>
            <a:ext cx="2075688" cy="1622425"/>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李</a:t>
            </a:r>
            <a:r>
              <a:rPr lang="zh-CN" alt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四</a:t>
            </a: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负责财务管理与风险控制，具备10年财务管理经验，精通财务预测与成本控制。她通过精准的财务数据分析，为公司决策提供有力支持，保障资金流稳定与高效。</a:t>
            </a:r>
            <a:endParaRPr lang="en-US" sz="1500" dirty="0"/>
          </a:p>
        </p:txBody>
      </p:sp>
      <p:pic>
        <p:nvPicPr>
          <p:cNvPr id="15" name="Image 4" descr="http://test.flcccc.com/business_plan/img/1eb4c4168f30496fb69311c2592045ec.png"/>
          <p:cNvPicPr>
            <a:picLocks noChangeAspect="1"/>
          </p:cNvPicPr>
          <p:nvPr>
            <p:custDataLst>
              <p:tags r:id="rId15"/>
            </p:custDataLst>
          </p:nvPr>
        </p:nvPicPr>
        <p:blipFill>
          <a:blip r:embed="rId4"/>
          <a:srcRect/>
          <a:stretch>
            <a:fillRect/>
          </a:stretch>
        </p:blipFill>
        <p:spPr>
          <a:xfrm>
            <a:off x="4791456" y="1234440"/>
            <a:ext cx="1499616" cy="1243584"/>
          </a:xfrm>
          <a:prstGeom prst="rect">
            <a:avLst/>
          </a:prstGeom>
        </p:spPr>
      </p:pic>
      <p:sp>
        <p:nvSpPr>
          <p:cNvPr id="16" name="Shape 9"/>
          <p:cNvSpPr/>
          <p:nvPr>
            <p:custDataLst>
              <p:tags r:id="rId16"/>
            </p:custDataLst>
          </p:nvPr>
        </p:nvSpPr>
        <p:spPr>
          <a:xfrm>
            <a:off x="5513832" y="2642616"/>
            <a:ext cx="54864" cy="411480"/>
          </a:xfrm>
          <a:custGeom>
            <a:avLst/>
            <a:gdLst/>
            <a:ahLst/>
            <a:cxnLst/>
            <a:rect l="l" t="t" r="r" b="b"/>
            <a:pathLst>
              <a:path w="54864" h="411480">
                <a:moveTo>
                  <a:pt x="54864" y="383277"/>
                </a:moveTo>
                <a:cubicBezTo>
                  <a:pt x="54799" y="398927"/>
                  <a:pt x="42455" y="411555"/>
                  <a:pt x="27304" y="411480"/>
                </a:cubicBezTo>
                <a:cubicBezTo>
                  <a:pt x="12162" y="411404"/>
                  <a:pt x="-64" y="398663"/>
                  <a:pt x="0" y="383012"/>
                </a:cubicBezTo>
                <a:cubicBezTo>
                  <a:pt x="74" y="367362"/>
                  <a:pt x="12418" y="354734"/>
                  <a:pt x="27560" y="354809"/>
                </a:cubicBezTo>
                <a:cubicBezTo>
                  <a:pt x="42711" y="354885"/>
                  <a:pt x="54937" y="367626"/>
                  <a:pt x="54864" y="383277"/>
                </a:cubicBezTo>
                <a:close/>
                <a:moveTo>
                  <a:pt x="33741" y="38"/>
                </a:moveTo>
                <a:lnTo>
                  <a:pt x="33695" y="9483"/>
                </a:lnTo>
                <a:lnTo>
                  <a:pt x="24552" y="9445"/>
                </a:lnTo>
                <a:lnTo>
                  <a:pt x="24597" y="0"/>
                </a:lnTo>
                <a:lnTo>
                  <a:pt x="33741" y="38"/>
                </a:lnTo>
                <a:close/>
                <a:moveTo>
                  <a:pt x="33650" y="18928"/>
                </a:moveTo>
                <a:lnTo>
                  <a:pt x="33613" y="28373"/>
                </a:lnTo>
                <a:lnTo>
                  <a:pt x="24469" y="28335"/>
                </a:lnTo>
                <a:lnTo>
                  <a:pt x="24506" y="18890"/>
                </a:lnTo>
                <a:lnTo>
                  <a:pt x="33650" y="18928"/>
                </a:lnTo>
                <a:close/>
                <a:moveTo>
                  <a:pt x="33567" y="37818"/>
                </a:moveTo>
                <a:lnTo>
                  <a:pt x="33522" y="47263"/>
                </a:lnTo>
                <a:lnTo>
                  <a:pt x="24378" y="47225"/>
                </a:lnTo>
                <a:lnTo>
                  <a:pt x="24424" y="37780"/>
                </a:lnTo>
                <a:lnTo>
                  <a:pt x="33567" y="37818"/>
                </a:lnTo>
                <a:close/>
                <a:moveTo>
                  <a:pt x="33485" y="56708"/>
                </a:moveTo>
                <a:lnTo>
                  <a:pt x="33439" y="66153"/>
                </a:lnTo>
                <a:lnTo>
                  <a:pt x="24296" y="66115"/>
                </a:lnTo>
                <a:lnTo>
                  <a:pt x="24341" y="56670"/>
                </a:lnTo>
                <a:lnTo>
                  <a:pt x="33485" y="56708"/>
                </a:lnTo>
                <a:close/>
                <a:moveTo>
                  <a:pt x="33394" y="75597"/>
                </a:moveTo>
                <a:lnTo>
                  <a:pt x="33357" y="85042"/>
                </a:lnTo>
                <a:lnTo>
                  <a:pt x="24213" y="84995"/>
                </a:lnTo>
                <a:lnTo>
                  <a:pt x="24250" y="75560"/>
                </a:lnTo>
                <a:lnTo>
                  <a:pt x="33394" y="75597"/>
                </a:lnTo>
                <a:close/>
                <a:moveTo>
                  <a:pt x="33311" y="94487"/>
                </a:moveTo>
                <a:lnTo>
                  <a:pt x="33266" y="103932"/>
                </a:lnTo>
                <a:lnTo>
                  <a:pt x="24122" y="103885"/>
                </a:lnTo>
                <a:lnTo>
                  <a:pt x="24168" y="94440"/>
                </a:lnTo>
                <a:lnTo>
                  <a:pt x="33311" y="94487"/>
                </a:lnTo>
                <a:close/>
                <a:moveTo>
                  <a:pt x="33229" y="113377"/>
                </a:moveTo>
                <a:lnTo>
                  <a:pt x="33183" y="122822"/>
                </a:lnTo>
                <a:lnTo>
                  <a:pt x="24040" y="122775"/>
                </a:lnTo>
                <a:lnTo>
                  <a:pt x="24085" y="113330"/>
                </a:lnTo>
                <a:lnTo>
                  <a:pt x="33229" y="113377"/>
                </a:lnTo>
                <a:close/>
                <a:moveTo>
                  <a:pt x="33138" y="132267"/>
                </a:moveTo>
                <a:lnTo>
                  <a:pt x="33101" y="141712"/>
                </a:lnTo>
                <a:lnTo>
                  <a:pt x="23957" y="141665"/>
                </a:lnTo>
                <a:lnTo>
                  <a:pt x="23994" y="132220"/>
                </a:lnTo>
                <a:lnTo>
                  <a:pt x="33138" y="132267"/>
                </a:lnTo>
                <a:close/>
                <a:moveTo>
                  <a:pt x="33055" y="151157"/>
                </a:moveTo>
                <a:lnTo>
                  <a:pt x="33010" y="160602"/>
                </a:lnTo>
                <a:lnTo>
                  <a:pt x="23866" y="160555"/>
                </a:lnTo>
                <a:lnTo>
                  <a:pt x="23912" y="151110"/>
                </a:lnTo>
                <a:lnTo>
                  <a:pt x="33055" y="151157"/>
                </a:lnTo>
                <a:close/>
                <a:moveTo>
                  <a:pt x="32973" y="170047"/>
                </a:moveTo>
                <a:lnTo>
                  <a:pt x="32927" y="179492"/>
                </a:lnTo>
                <a:lnTo>
                  <a:pt x="23784" y="179445"/>
                </a:lnTo>
                <a:lnTo>
                  <a:pt x="23829" y="170000"/>
                </a:lnTo>
                <a:lnTo>
                  <a:pt x="32973" y="170047"/>
                </a:lnTo>
                <a:close/>
                <a:moveTo>
                  <a:pt x="32882" y="188937"/>
                </a:moveTo>
                <a:lnTo>
                  <a:pt x="32845" y="198382"/>
                </a:lnTo>
                <a:lnTo>
                  <a:pt x="23701" y="198335"/>
                </a:lnTo>
                <a:lnTo>
                  <a:pt x="23738" y="188890"/>
                </a:lnTo>
                <a:lnTo>
                  <a:pt x="32882" y="188937"/>
                </a:lnTo>
                <a:close/>
                <a:moveTo>
                  <a:pt x="32799" y="207827"/>
                </a:moveTo>
                <a:lnTo>
                  <a:pt x="32754" y="217272"/>
                </a:lnTo>
                <a:lnTo>
                  <a:pt x="23610" y="217225"/>
                </a:lnTo>
                <a:lnTo>
                  <a:pt x="23656" y="207780"/>
                </a:lnTo>
                <a:lnTo>
                  <a:pt x="32799" y="207827"/>
                </a:lnTo>
                <a:close/>
                <a:moveTo>
                  <a:pt x="32717" y="226717"/>
                </a:moveTo>
                <a:lnTo>
                  <a:pt x="32671" y="236162"/>
                </a:lnTo>
                <a:lnTo>
                  <a:pt x="23528" y="236115"/>
                </a:lnTo>
                <a:lnTo>
                  <a:pt x="23573" y="226670"/>
                </a:lnTo>
                <a:lnTo>
                  <a:pt x="32717" y="226717"/>
                </a:lnTo>
                <a:close/>
                <a:moveTo>
                  <a:pt x="32626" y="245607"/>
                </a:moveTo>
                <a:lnTo>
                  <a:pt x="32589" y="255052"/>
                </a:lnTo>
                <a:lnTo>
                  <a:pt x="23445" y="255005"/>
                </a:lnTo>
                <a:lnTo>
                  <a:pt x="23482" y="245560"/>
                </a:lnTo>
                <a:lnTo>
                  <a:pt x="32626" y="245607"/>
                </a:lnTo>
                <a:close/>
                <a:moveTo>
                  <a:pt x="32543" y="264497"/>
                </a:moveTo>
                <a:lnTo>
                  <a:pt x="32498" y="273942"/>
                </a:lnTo>
                <a:lnTo>
                  <a:pt x="23354" y="273895"/>
                </a:lnTo>
                <a:lnTo>
                  <a:pt x="23400" y="264450"/>
                </a:lnTo>
                <a:lnTo>
                  <a:pt x="32543" y="264497"/>
                </a:lnTo>
                <a:close/>
                <a:moveTo>
                  <a:pt x="32461" y="283387"/>
                </a:moveTo>
                <a:lnTo>
                  <a:pt x="32415" y="292832"/>
                </a:lnTo>
                <a:lnTo>
                  <a:pt x="23271" y="292784"/>
                </a:lnTo>
                <a:lnTo>
                  <a:pt x="23317" y="283339"/>
                </a:lnTo>
                <a:lnTo>
                  <a:pt x="32461" y="283387"/>
                </a:lnTo>
                <a:close/>
                <a:moveTo>
                  <a:pt x="32370" y="302277"/>
                </a:moveTo>
                <a:lnTo>
                  <a:pt x="32333" y="311722"/>
                </a:lnTo>
                <a:lnTo>
                  <a:pt x="23189" y="311674"/>
                </a:lnTo>
                <a:lnTo>
                  <a:pt x="23226" y="302229"/>
                </a:lnTo>
                <a:lnTo>
                  <a:pt x="32370" y="302277"/>
                </a:lnTo>
                <a:close/>
                <a:moveTo>
                  <a:pt x="32287" y="321167"/>
                </a:moveTo>
                <a:lnTo>
                  <a:pt x="32242" y="330612"/>
                </a:lnTo>
                <a:lnTo>
                  <a:pt x="23098" y="330564"/>
                </a:lnTo>
                <a:lnTo>
                  <a:pt x="23143" y="321119"/>
                </a:lnTo>
                <a:lnTo>
                  <a:pt x="32287" y="321167"/>
                </a:lnTo>
                <a:close/>
                <a:moveTo>
                  <a:pt x="32205" y="340057"/>
                </a:moveTo>
                <a:lnTo>
                  <a:pt x="32159" y="349501"/>
                </a:lnTo>
                <a:lnTo>
                  <a:pt x="23015" y="349454"/>
                </a:lnTo>
                <a:lnTo>
                  <a:pt x="23061" y="340009"/>
                </a:lnTo>
                <a:lnTo>
                  <a:pt x="32205" y="340057"/>
                </a:lnTo>
                <a:close/>
              </a:path>
            </a:pathLst>
          </a:custGeom>
          <a:solidFill>
            <a:srgbClr val="1E83DF"/>
          </a:solidFill>
        </p:spPr>
      </p:sp>
      <p:sp>
        <p:nvSpPr>
          <p:cNvPr id="17" name="Shape 10"/>
          <p:cNvSpPr/>
          <p:nvPr>
            <p:custDataLst>
              <p:tags r:id="rId17"/>
            </p:custDataLst>
          </p:nvPr>
        </p:nvSpPr>
        <p:spPr>
          <a:xfrm>
            <a:off x="4791456" y="2276856"/>
            <a:ext cx="1499616" cy="329184"/>
          </a:xfrm>
          <a:custGeom>
            <a:avLst/>
            <a:gdLst/>
            <a:ahLst/>
            <a:cxnLst/>
            <a:rect l="l" t="t" r="r" b="b"/>
            <a:pathLst>
              <a:path w="1499616" h="329184">
                <a:moveTo>
                  <a:pt x="195845" y="0"/>
                </a:moveTo>
                <a:lnTo>
                  <a:pt x="1303771" y="0"/>
                </a:lnTo>
                <a:cubicBezTo>
                  <a:pt x="1411933" y="0"/>
                  <a:pt x="1499616" y="71643"/>
                  <a:pt x="1499616" y="160020"/>
                </a:cubicBezTo>
                <a:lnTo>
                  <a:pt x="1499616" y="169164"/>
                </a:lnTo>
                <a:cubicBezTo>
                  <a:pt x="1499616" y="257541"/>
                  <a:pt x="1411933" y="329184"/>
                  <a:pt x="1303771" y="329184"/>
                </a:cubicBezTo>
                <a:lnTo>
                  <a:pt x="195845" y="329184"/>
                </a:lnTo>
                <a:cubicBezTo>
                  <a:pt x="87683" y="329184"/>
                  <a:pt x="0" y="257541"/>
                  <a:pt x="0" y="169164"/>
                </a:cubicBezTo>
                <a:lnTo>
                  <a:pt x="0" y="160020"/>
                </a:lnTo>
                <a:cubicBezTo>
                  <a:pt x="0" y="71643"/>
                  <a:pt x="87683" y="0"/>
                  <a:pt x="195845" y="0"/>
                </a:cubicBezTo>
                <a:close/>
              </a:path>
            </a:pathLst>
          </a:custGeom>
          <a:solidFill>
            <a:srgbClr val="1E83DF"/>
          </a:solidFill>
        </p:spPr>
      </p:sp>
      <p:sp>
        <p:nvSpPr>
          <p:cNvPr id="18" name="Text 11"/>
          <p:cNvSpPr/>
          <p:nvPr>
            <p:custDataLst>
              <p:tags r:id="rId18"/>
            </p:custDataLst>
          </p:nvPr>
        </p:nvSpPr>
        <p:spPr>
          <a:xfrm>
            <a:off x="4773168" y="2276856"/>
            <a:ext cx="1545336" cy="321945"/>
          </a:xfrm>
          <a:prstGeom prst="rect">
            <a:avLst/>
          </a:prstGeom>
          <a:noFill/>
        </p:spPr>
        <p:txBody>
          <a:bodyPr wrap="square" rtlCol="0" anchor="t">
            <a:spAutoFit/>
          </a:bodyPr>
          <a:lstStyle/>
          <a:p>
            <a:pPr algn="ct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王</a:t>
            </a:r>
            <a:r>
              <a:rPr lang="zh-CN" alt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五</a:t>
            </a: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 CTO</a:t>
            </a:r>
            <a:endParaRPr lang="en-US" sz="1500" dirty="0"/>
          </a:p>
        </p:txBody>
      </p:sp>
      <p:sp>
        <p:nvSpPr>
          <p:cNvPr id="19" name="Text 12"/>
          <p:cNvSpPr/>
          <p:nvPr>
            <p:custDataLst>
              <p:tags r:id="rId19"/>
            </p:custDataLst>
          </p:nvPr>
        </p:nvSpPr>
        <p:spPr>
          <a:xfrm>
            <a:off x="4553712" y="3054096"/>
            <a:ext cx="2011680" cy="1622425"/>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王</a:t>
            </a:r>
            <a:r>
              <a:rPr lang="zh-CN" alt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五</a:t>
            </a: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在技术领域深耕12年，担任首席技术官，领导技术研发团队，专注于技术创新与产品优化。他确保技术平台的安全性与稳定性，提升用户体验，支撑公司业务快速发展。</a:t>
            </a:r>
            <a:endParaRPr lang="en-US" sz="1500" dirty="0"/>
          </a:p>
        </p:txBody>
      </p:sp>
      <p:pic>
        <p:nvPicPr>
          <p:cNvPr id="20" name="Image 5" descr="http://test.flcccc.com/business_plan/img/f1325e2bdec14c86be2c750324a8a8b4.png"/>
          <p:cNvPicPr>
            <a:picLocks noChangeAspect="1"/>
          </p:cNvPicPr>
          <p:nvPr>
            <p:custDataLst>
              <p:tags r:id="rId20"/>
            </p:custDataLst>
          </p:nvPr>
        </p:nvPicPr>
        <p:blipFill>
          <a:blip r:embed="rId10"/>
          <a:srcRect/>
          <a:stretch>
            <a:fillRect/>
          </a:stretch>
        </p:blipFill>
        <p:spPr>
          <a:xfrm>
            <a:off x="6803136" y="1234440"/>
            <a:ext cx="1499616" cy="1243584"/>
          </a:xfrm>
          <a:prstGeom prst="rect">
            <a:avLst/>
          </a:prstGeom>
        </p:spPr>
      </p:pic>
      <p:sp>
        <p:nvSpPr>
          <p:cNvPr id="21" name="Shape 13"/>
          <p:cNvSpPr/>
          <p:nvPr>
            <p:custDataLst>
              <p:tags r:id="rId21"/>
            </p:custDataLst>
          </p:nvPr>
        </p:nvSpPr>
        <p:spPr>
          <a:xfrm>
            <a:off x="7525512" y="2642616"/>
            <a:ext cx="54864" cy="411480"/>
          </a:xfrm>
          <a:custGeom>
            <a:avLst/>
            <a:gdLst/>
            <a:ahLst/>
            <a:cxnLst/>
            <a:rect l="l" t="t" r="r" b="b"/>
            <a:pathLst>
              <a:path w="54864" h="411480">
                <a:moveTo>
                  <a:pt x="54864" y="383277"/>
                </a:moveTo>
                <a:cubicBezTo>
                  <a:pt x="54799" y="398927"/>
                  <a:pt x="42455" y="411555"/>
                  <a:pt x="27304" y="411480"/>
                </a:cubicBezTo>
                <a:cubicBezTo>
                  <a:pt x="12162" y="411404"/>
                  <a:pt x="-64" y="398663"/>
                  <a:pt x="0" y="383012"/>
                </a:cubicBezTo>
                <a:cubicBezTo>
                  <a:pt x="74" y="367362"/>
                  <a:pt x="12418" y="354734"/>
                  <a:pt x="27560" y="354809"/>
                </a:cubicBezTo>
                <a:cubicBezTo>
                  <a:pt x="42711" y="354885"/>
                  <a:pt x="54937" y="367626"/>
                  <a:pt x="54864" y="383277"/>
                </a:cubicBezTo>
                <a:close/>
                <a:moveTo>
                  <a:pt x="33741" y="38"/>
                </a:moveTo>
                <a:lnTo>
                  <a:pt x="33695" y="9483"/>
                </a:lnTo>
                <a:lnTo>
                  <a:pt x="24552" y="9445"/>
                </a:lnTo>
                <a:lnTo>
                  <a:pt x="24597" y="0"/>
                </a:lnTo>
                <a:lnTo>
                  <a:pt x="33741" y="38"/>
                </a:lnTo>
                <a:close/>
                <a:moveTo>
                  <a:pt x="33650" y="18928"/>
                </a:moveTo>
                <a:lnTo>
                  <a:pt x="33613" y="28373"/>
                </a:lnTo>
                <a:lnTo>
                  <a:pt x="24469" y="28335"/>
                </a:lnTo>
                <a:lnTo>
                  <a:pt x="24506" y="18890"/>
                </a:lnTo>
                <a:lnTo>
                  <a:pt x="33650" y="18928"/>
                </a:lnTo>
                <a:close/>
                <a:moveTo>
                  <a:pt x="33567" y="37818"/>
                </a:moveTo>
                <a:lnTo>
                  <a:pt x="33522" y="47263"/>
                </a:lnTo>
                <a:lnTo>
                  <a:pt x="24378" y="47225"/>
                </a:lnTo>
                <a:lnTo>
                  <a:pt x="24424" y="37780"/>
                </a:lnTo>
                <a:lnTo>
                  <a:pt x="33567" y="37818"/>
                </a:lnTo>
                <a:close/>
                <a:moveTo>
                  <a:pt x="33485" y="56708"/>
                </a:moveTo>
                <a:lnTo>
                  <a:pt x="33439" y="66153"/>
                </a:lnTo>
                <a:lnTo>
                  <a:pt x="24296" y="66115"/>
                </a:lnTo>
                <a:lnTo>
                  <a:pt x="24341" y="56670"/>
                </a:lnTo>
                <a:lnTo>
                  <a:pt x="33485" y="56708"/>
                </a:lnTo>
                <a:close/>
                <a:moveTo>
                  <a:pt x="33394" y="75597"/>
                </a:moveTo>
                <a:lnTo>
                  <a:pt x="33357" y="85042"/>
                </a:lnTo>
                <a:lnTo>
                  <a:pt x="24213" y="84995"/>
                </a:lnTo>
                <a:lnTo>
                  <a:pt x="24250" y="75560"/>
                </a:lnTo>
                <a:lnTo>
                  <a:pt x="33394" y="75597"/>
                </a:lnTo>
                <a:close/>
                <a:moveTo>
                  <a:pt x="33311" y="94487"/>
                </a:moveTo>
                <a:lnTo>
                  <a:pt x="33266" y="103932"/>
                </a:lnTo>
                <a:lnTo>
                  <a:pt x="24122" y="103885"/>
                </a:lnTo>
                <a:lnTo>
                  <a:pt x="24168" y="94440"/>
                </a:lnTo>
                <a:lnTo>
                  <a:pt x="33311" y="94487"/>
                </a:lnTo>
                <a:close/>
                <a:moveTo>
                  <a:pt x="33229" y="113377"/>
                </a:moveTo>
                <a:lnTo>
                  <a:pt x="33183" y="122822"/>
                </a:lnTo>
                <a:lnTo>
                  <a:pt x="24040" y="122775"/>
                </a:lnTo>
                <a:lnTo>
                  <a:pt x="24085" y="113330"/>
                </a:lnTo>
                <a:lnTo>
                  <a:pt x="33229" y="113377"/>
                </a:lnTo>
                <a:close/>
                <a:moveTo>
                  <a:pt x="33138" y="132267"/>
                </a:moveTo>
                <a:lnTo>
                  <a:pt x="33101" y="141712"/>
                </a:lnTo>
                <a:lnTo>
                  <a:pt x="23957" y="141665"/>
                </a:lnTo>
                <a:lnTo>
                  <a:pt x="23994" y="132220"/>
                </a:lnTo>
                <a:lnTo>
                  <a:pt x="33138" y="132267"/>
                </a:lnTo>
                <a:close/>
                <a:moveTo>
                  <a:pt x="33055" y="151157"/>
                </a:moveTo>
                <a:lnTo>
                  <a:pt x="33010" y="160602"/>
                </a:lnTo>
                <a:lnTo>
                  <a:pt x="23866" y="160555"/>
                </a:lnTo>
                <a:lnTo>
                  <a:pt x="23912" y="151110"/>
                </a:lnTo>
                <a:lnTo>
                  <a:pt x="33055" y="151157"/>
                </a:lnTo>
                <a:close/>
                <a:moveTo>
                  <a:pt x="32973" y="170047"/>
                </a:moveTo>
                <a:lnTo>
                  <a:pt x="32927" y="179492"/>
                </a:lnTo>
                <a:lnTo>
                  <a:pt x="23784" y="179445"/>
                </a:lnTo>
                <a:lnTo>
                  <a:pt x="23829" y="170000"/>
                </a:lnTo>
                <a:lnTo>
                  <a:pt x="32973" y="170047"/>
                </a:lnTo>
                <a:close/>
                <a:moveTo>
                  <a:pt x="32882" y="188937"/>
                </a:moveTo>
                <a:lnTo>
                  <a:pt x="32845" y="198382"/>
                </a:lnTo>
                <a:lnTo>
                  <a:pt x="23701" y="198335"/>
                </a:lnTo>
                <a:lnTo>
                  <a:pt x="23738" y="188890"/>
                </a:lnTo>
                <a:lnTo>
                  <a:pt x="32882" y="188937"/>
                </a:lnTo>
                <a:close/>
                <a:moveTo>
                  <a:pt x="32799" y="207827"/>
                </a:moveTo>
                <a:lnTo>
                  <a:pt x="32754" y="217272"/>
                </a:lnTo>
                <a:lnTo>
                  <a:pt x="23610" y="217225"/>
                </a:lnTo>
                <a:lnTo>
                  <a:pt x="23656" y="207780"/>
                </a:lnTo>
                <a:lnTo>
                  <a:pt x="32799" y="207827"/>
                </a:lnTo>
                <a:close/>
                <a:moveTo>
                  <a:pt x="32717" y="226717"/>
                </a:moveTo>
                <a:lnTo>
                  <a:pt x="32671" y="236162"/>
                </a:lnTo>
                <a:lnTo>
                  <a:pt x="23528" y="236115"/>
                </a:lnTo>
                <a:lnTo>
                  <a:pt x="23573" y="226670"/>
                </a:lnTo>
                <a:lnTo>
                  <a:pt x="32717" y="226717"/>
                </a:lnTo>
                <a:close/>
                <a:moveTo>
                  <a:pt x="32626" y="245607"/>
                </a:moveTo>
                <a:lnTo>
                  <a:pt x="32589" y="255052"/>
                </a:lnTo>
                <a:lnTo>
                  <a:pt x="23445" y="255005"/>
                </a:lnTo>
                <a:lnTo>
                  <a:pt x="23482" y="245560"/>
                </a:lnTo>
                <a:lnTo>
                  <a:pt x="32626" y="245607"/>
                </a:lnTo>
                <a:close/>
                <a:moveTo>
                  <a:pt x="32543" y="264497"/>
                </a:moveTo>
                <a:lnTo>
                  <a:pt x="32498" y="273942"/>
                </a:lnTo>
                <a:lnTo>
                  <a:pt x="23354" y="273895"/>
                </a:lnTo>
                <a:lnTo>
                  <a:pt x="23400" y="264450"/>
                </a:lnTo>
                <a:lnTo>
                  <a:pt x="32543" y="264497"/>
                </a:lnTo>
                <a:close/>
                <a:moveTo>
                  <a:pt x="32461" y="283387"/>
                </a:moveTo>
                <a:lnTo>
                  <a:pt x="32415" y="292832"/>
                </a:lnTo>
                <a:lnTo>
                  <a:pt x="23271" y="292784"/>
                </a:lnTo>
                <a:lnTo>
                  <a:pt x="23317" y="283339"/>
                </a:lnTo>
                <a:lnTo>
                  <a:pt x="32461" y="283387"/>
                </a:lnTo>
                <a:close/>
                <a:moveTo>
                  <a:pt x="32370" y="302277"/>
                </a:moveTo>
                <a:lnTo>
                  <a:pt x="32333" y="311722"/>
                </a:lnTo>
                <a:lnTo>
                  <a:pt x="23189" y="311674"/>
                </a:lnTo>
                <a:lnTo>
                  <a:pt x="23226" y="302229"/>
                </a:lnTo>
                <a:lnTo>
                  <a:pt x="32370" y="302277"/>
                </a:lnTo>
                <a:close/>
                <a:moveTo>
                  <a:pt x="32287" y="321167"/>
                </a:moveTo>
                <a:lnTo>
                  <a:pt x="32242" y="330612"/>
                </a:lnTo>
                <a:lnTo>
                  <a:pt x="23098" y="330564"/>
                </a:lnTo>
                <a:lnTo>
                  <a:pt x="23143" y="321119"/>
                </a:lnTo>
                <a:lnTo>
                  <a:pt x="32287" y="321167"/>
                </a:lnTo>
                <a:close/>
                <a:moveTo>
                  <a:pt x="32205" y="340057"/>
                </a:moveTo>
                <a:lnTo>
                  <a:pt x="32159" y="349501"/>
                </a:lnTo>
                <a:lnTo>
                  <a:pt x="23015" y="349454"/>
                </a:lnTo>
                <a:lnTo>
                  <a:pt x="23061" y="340009"/>
                </a:lnTo>
                <a:lnTo>
                  <a:pt x="32205" y="340057"/>
                </a:lnTo>
                <a:close/>
              </a:path>
            </a:pathLst>
          </a:custGeom>
          <a:solidFill>
            <a:srgbClr val="1E83DF"/>
          </a:solidFill>
        </p:spPr>
      </p:sp>
      <p:sp>
        <p:nvSpPr>
          <p:cNvPr id="22" name="Shape 14"/>
          <p:cNvSpPr/>
          <p:nvPr>
            <p:custDataLst>
              <p:tags r:id="rId22"/>
            </p:custDataLst>
          </p:nvPr>
        </p:nvSpPr>
        <p:spPr>
          <a:xfrm>
            <a:off x="6803136" y="2276856"/>
            <a:ext cx="1499616" cy="329184"/>
          </a:xfrm>
          <a:custGeom>
            <a:avLst/>
            <a:gdLst/>
            <a:ahLst/>
            <a:cxnLst/>
            <a:rect l="l" t="t" r="r" b="b"/>
            <a:pathLst>
              <a:path w="1499616" h="329184">
                <a:moveTo>
                  <a:pt x="195845" y="0"/>
                </a:moveTo>
                <a:lnTo>
                  <a:pt x="1303771" y="0"/>
                </a:lnTo>
                <a:cubicBezTo>
                  <a:pt x="1411933" y="0"/>
                  <a:pt x="1499616" y="71643"/>
                  <a:pt x="1499616" y="160020"/>
                </a:cubicBezTo>
                <a:lnTo>
                  <a:pt x="1499616" y="169164"/>
                </a:lnTo>
                <a:cubicBezTo>
                  <a:pt x="1499616" y="257541"/>
                  <a:pt x="1411933" y="329184"/>
                  <a:pt x="1303771" y="329184"/>
                </a:cubicBezTo>
                <a:lnTo>
                  <a:pt x="195845" y="329184"/>
                </a:lnTo>
                <a:cubicBezTo>
                  <a:pt x="87683" y="329184"/>
                  <a:pt x="0" y="257541"/>
                  <a:pt x="0" y="169164"/>
                </a:cubicBezTo>
                <a:lnTo>
                  <a:pt x="0" y="160020"/>
                </a:lnTo>
                <a:cubicBezTo>
                  <a:pt x="0" y="71643"/>
                  <a:pt x="87683" y="0"/>
                  <a:pt x="195845" y="0"/>
                </a:cubicBezTo>
                <a:close/>
              </a:path>
            </a:pathLst>
          </a:custGeom>
          <a:solidFill>
            <a:srgbClr val="1E83DF"/>
          </a:solidFill>
        </p:spPr>
      </p:sp>
      <p:sp>
        <p:nvSpPr>
          <p:cNvPr id="23" name="Text 15"/>
          <p:cNvSpPr/>
          <p:nvPr>
            <p:custDataLst>
              <p:tags r:id="rId23"/>
            </p:custDataLst>
          </p:nvPr>
        </p:nvSpPr>
        <p:spPr>
          <a:xfrm>
            <a:off x="6784848" y="2276856"/>
            <a:ext cx="1545336" cy="321945"/>
          </a:xfrm>
          <a:prstGeom prst="rect">
            <a:avLst/>
          </a:prstGeom>
          <a:noFill/>
        </p:spPr>
        <p:txBody>
          <a:bodyPr wrap="square" rtlCol="0" anchor="t">
            <a:spAutoFit/>
          </a:bodyPr>
          <a:lstStyle/>
          <a:p>
            <a:pPr algn="ctr">
              <a:spcBef>
                <a:spcPts val="375"/>
              </a:spcBef>
            </a:pP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赵</a:t>
            </a:r>
            <a:r>
              <a:rPr lang="zh-CN" alt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六</a:t>
            </a:r>
            <a:r>
              <a:rPr lang="en-US" sz="15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 COO</a:t>
            </a:r>
            <a:endParaRPr lang="en-US" sz="1500" dirty="0"/>
          </a:p>
        </p:txBody>
      </p:sp>
      <p:sp>
        <p:nvSpPr>
          <p:cNvPr id="24" name="Text 16"/>
          <p:cNvSpPr/>
          <p:nvPr>
            <p:custDataLst>
              <p:tags r:id="rId24"/>
            </p:custDataLst>
          </p:nvPr>
        </p:nvSpPr>
        <p:spPr>
          <a:xfrm>
            <a:off x="6519672" y="3054096"/>
            <a:ext cx="2532888" cy="1367155"/>
          </a:xfrm>
          <a:prstGeom prst="rect">
            <a:avLst/>
          </a:prstGeom>
          <a:noFill/>
        </p:spPr>
        <p:txBody>
          <a:bodyPr wrap="square" rtlCol="0" anchor="t">
            <a:spAutoFit/>
          </a:bodyPr>
          <a:lstStyle/>
          <a:p>
            <a:pPr>
              <a:lnSpc>
                <a:spcPts val="1990"/>
              </a:lnSpc>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赵</a:t>
            </a:r>
            <a:r>
              <a:rPr lang="zh-CN" alt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六</a:t>
            </a: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拥有丰富的运营经验，作为首席运营官，她负责市场拓展与品牌建设，制定并执行营销策略。赵敏擅长团队管理与资源整合，推动业务流程优化，提高运营效率。</a:t>
            </a:r>
            <a:endParaRPr lang="en-US"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133c1267236a448b9d93d495455daba5.png"/>
          <p:cNvPicPr>
            <a:picLocks noChangeAspect="1"/>
          </p:cNvPicPr>
          <p:nvPr/>
        </p:nvPicPr>
        <p:blipFill>
          <a:blip r:embed="rId1"/>
          <a:srcRect/>
          <a:stretch>
            <a:fillRect/>
          </a:stretch>
        </p:blipFill>
        <p:spPr>
          <a:xfrm>
            <a:off x="0" y="0"/>
            <a:ext cx="3813048" cy="5138928"/>
          </a:xfrm>
          <a:prstGeom prst="rect">
            <a:avLst/>
          </a:prstGeom>
        </p:spPr>
      </p:pic>
      <p:pic>
        <p:nvPicPr>
          <p:cNvPr id="3" name="Image 1" descr="http://test.flcccc.com/business_plan/3eb135d85c1d4ce099ad43ccf29b47a9/img/3f9672a2e9824dd1a4906bf1e02f9069.png"/>
          <p:cNvPicPr>
            <a:picLocks noChangeAspect="1"/>
          </p:cNvPicPr>
          <p:nvPr/>
        </p:nvPicPr>
        <p:blipFill>
          <a:blip r:embed="rId2"/>
          <a:srcRect/>
          <a:stretch>
            <a:fillRect/>
          </a:stretch>
        </p:blipFill>
        <p:spPr>
          <a:xfrm>
            <a:off x="7461504" y="228600"/>
            <a:ext cx="1371600" cy="493776"/>
          </a:xfrm>
          <a:prstGeom prst="rect">
            <a:avLst/>
          </a:prstGeom>
        </p:spPr>
      </p:pic>
      <p:sp>
        <p:nvSpPr>
          <p:cNvPr id="4" name="Shape 0"/>
          <p:cNvSpPr/>
          <p:nvPr/>
        </p:nvSpPr>
        <p:spPr>
          <a:xfrm>
            <a:off x="4434840" y="1773936"/>
            <a:ext cx="1499616" cy="402336"/>
          </a:xfrm>
          <a:custGeom>
            <a:avLst/>
            <a:gdLst/>
            <a:ahLst/>
            <a:cxnLst/>
            <a:rect l="l" t="t" r="r" b="b"/>
            <a:pathLst>
              <a:path w="1499616" h="402336">
                <a:moveTo>
                  <a:pt x="200940" y="0"/>
                </a:moveTo>
                <a:lnTo>
                  <a:pt x="1298379" y="0"/>
                </a:lnTo>
                <a:cubicBezTo>
                  <a:pt x="1409708" y="-286"/>
                  <a:pt x="1499616" y="89723"/>
                  <a:pt x="1499616" y="200742"/>
                </a:cubicBezTo>
                <a:cubicBezTo>
                  <a:pt x="1499616" y="311772"/>
                  <a:pt x="1409708" y="401771"/>
                  <a:pt x="1298379" y="402337"/>
                </a:cubicBezTo>
                <a:lnTo>
                  <a:pt x="200940" y="402337"/>
                </a:lnTo>
                <a:cubicBezTo>
                  <a:pt x="90017" y="401771"/>
                  <a:pt x="119" y="311772"/>
                  <a:pt x="0" y="201169"/>
                </a:cubicBezTo>
                <a:cubicBezTo>
                  <a:pt x="119" y="89723"/>
                  <a:pt x="90017" y="-286"/>
                  <a:pt x="200940" y="0"/>
                </a:cubicBezTo>
                <a:close/>
              </a:path>
            </a:pathLst>
          </a:custGeom>
          <a:solidFill>
            <a:srgbClr val="1E83DF"/>
          </a:solidFill>
          <a:effectLst>
            <a:outerShdw blurRad="66675" dist="25400" dir="2700000" algn="bl" rotWithShape="0">
              <a:srgbClr val="7A7A7A">
                <a:alpha val="100000"/>
              </a:srgbClr>
            </a:outerShdw>
          </a:effectLst>
        </p:spPr>
      </p:sp>
      <p:sp>
        <p:nvSpPr>
          <p:cNvPr id="5" name="Text 1"/>
          <p:cNvSpPr/>
          <p:nvPr/>
        </p:nvSpPr>
        <p:spPr>
          <a:xfrm>
            <a:off x="4443984" y="1755648"/>
            <a:ext cx="1508760" cy="320040"/>
          </a:xfrm>
          <a:prstGeom prst="rect">
            <a:avLst/>
          </a:prstGeom>
          <a:noFill/>
        </p:spPr>
        <p:txBody>
          <a:bodyPr wrap="square" rtlCol="0" anchor="t">
            <a:spAutoFit/>
          </a:bodyPr>
          <a:lstStyle/>
          <a:p>
            <a:pPr algn="ctr">
              <a:spcBef>
                <a:spcPts val="375"/>
              </a:spcBef>
            </a:pPr>
            <a:r>
              <a:rPr lang="en-US" sz="2100" b="1"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0"/>
              </a:rPr>
              <a:t>PART 02</a:t>
            </a:r>
            <a:endParaRPr lang="en-US" sz="1500" dirty="0"/>
          </a:p>
        </p:txBody>
      </p:sp>
      <p:sp>
        <p:nvSpPr>
          <p:cNvPr id="6" name="Text 2"/>
          <p:cNvSpPr/>
          <p:nvPr/>
        </p:nvSpPr>
        <p:spPr>
          <a:xfrm>
            <a:off x="4005072" y="2542032"/>
            <a:ext cx="3557016" cy="877824"/>
          </a:xfrm>
          <a:prstGeom prst="rect">
            <a:avLst/>
          </a:prstGeom>
          <a:noFill/>
        </p:spPr>
        <p:txBody>
          <a:bodyPr wrap="square" rtlCol="0" anchor="t">
            <a:spAutoFit/>
          </a:bodyPr>
          <a:lstStyle/>
          <a:p>
            <a:pPr algn="ctr">
              <a:spcBef>
                <a:spcPts val="375"/>
              </a:spcBef>
            </a:pPr>
            <a:r>
              <a:rPr lang="en-US" sz="57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行业分析</a:t>
            </a:r>
            <a:endParaRPr lang="en-US" sz="1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320040"/>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产业链构成</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nvSpPr>
        <p:spPr>
          <a:xfrm>
            <a:off x="923544" y="1673352"/>
            <a:ext cx="2542032" cy="2542032"/>
          </a:xfrm>
          <a:custGeom>
            <a:avLst/>
            <a:gdLst/>
            <a:ahLst/>
            <a:cxnLst/>
            <a:rect l="l" t="t" r="r" b="b"/>
            <a:pathLst>
              <a:path w="2542032" h="2542032">
                <a:moveTo>
                  <a:pt x="1271016" y="0"/>
                </a:moveTo>
                <a:cubicBezTo>
                  <a:pt x="1972509" y="0"/>
                  <a:pt x="2542032" y="569523"/>
                  <a:pt x="2542032" y="1271016"/>
                </a:cubicBezTo>
                <a:cubicBezTo>
                  <a:pt x="2542032" y="1972509"/>
                  <a:pt x="1972509" y="2542032"/>
                  <a:pt x="1271016" y="2542032"/>
                </a:cubicBezTo>
                <a:cubicBezTo>
                  <a:pt x="569523" y="2542032"/>
                  <a:pt x="0" y="1972509"/>
                  <a:pt x="0" y="1271016"/>
                </a:cubicBezTo>
                <a:cubicBezTo>
                  <a:pt x="0" y="569523"/>
                  <a:pt x="569523" y="0"/>
                  <a:pt x="1271016" y="0"/>
                </a:cubicBezTo>
                <a:close/>
              </a:path>
            </a:pathLst>
          </a:custGeom>
          <a:solidFill>
            <a:srgbClr val="FFFFFF">
              <a:alpha val="0"/>
            </a:srgbClr>
          </a:solidFill>
          <a:ln w="9525">
            <a:solidFill>
              <a:srgbClr val="1E83DF"/>
            </a:solidFill>
            <a:prstDash val="solid"/>
          </a:ln>
        </p:spPr>
      </p:sp>
      <p:pic>
        <p:nvPicPr>
          <p:cNvPr id="6" name="Image 2" descr="http://test.flcccc.com/business_plan/img/ff555fcc5ce74a23bd475db1955b9da9.png"/>
          <p:cNvPicPr>
            <a:picLocks noChangeAspect="1"/>
          </p:cNvPicPr>
          <p:nvPr/>
        </p:nvPicPr>
        <p:blipFill>
          <a:blip r:embed="rId3"/>
          <a:srcRect/>
          <a:stretch>
            <a:fillRect/>
          </a:stretch>
        </p:blipFill>
        <p:spPr>
          <a:xfrm>
            <a:off x="1399032" y="2148840"/>
            <a:ext cx="1591056" cy="1591056"/>
          </a:xfrm>
          <a:prstGeom prst="ellipse">
            <a:avLst/>
          </a:prstGeom>
        </p:spPr>
      </p:pic>
      <p:sp>
        <p:nvSpPr>
          <p:cNvPr id="7" name="Shape 2"/>
          <p:cNvSpPr/>
          <p:nvPr/>
        </p:nvSpPr>
        <p:spPr>
          <a:xfrm>
            <a:off x="1874520" y="1353312"/>
            <a:ext cx="640080" cy="640080"/>
          </a:xfrm>
          <a:custGeom>
            <a:avLst/>
            <a:gdLst/>
            <a:ahLst/>
            <a:cxnLst/>
            <a:rect l="l" t="t" r="r" b="b"/>
            <a:pathLst>
              <a:path w="640080" h="640080">
                <a:moveTo>
                  <a:pt x="320040" y="0"/>
                </a:moveTo>
                <a:cubicBezTo>
                  <a:pt x="496675" y="0"/>
                  <a:pt x="640080" y="143405"/>
                  <a:pt x="640080" y="320040"/>
                </a:cubicBezTo>
                <a:cubicBezTo>
                  <a:pt x="640080" y="496675"/>
                  <a:pt x="496675" y="640080"/>
                  <a:pt x="320040" y="640080"/>
                </a:cubicBezTo>
                <a:cubicBezTo>
                  <a:pt x="143405" y="640080"/>
                  <a:pt x="0" y="496675"/>
                  <a:pt x="0" y="320040"/>
                </a:cubicBezTo>
                <a:cubicBezTo>
                  <a:pt x="0" y="143405"/>
                  <a:pt x="143405" y="0"/>
                  <a:pt x="320040" y="0"/>
                </a:cubicBezTo>
                <a:close/>
              </a:path>
            </a:pathLst>
          </a:custGeom>
          <a:solidFill>
            <a:srgbClr val="1E83DF"/>
          </a:solidFill>
        </p:spPr>
      </p:sp>
      <p:sp>
        <p:nvSpPr>
          <p:cNvPr id="8" name="Shape 3"/>
          <p:cNvSpPr/>
          <p:nvPr/>
        </p:nvSpPr>
        <p:spPr>
          <a:xfrm>
            <a:off x="2103120" y="1545336"/>
            <a:ext cx="192024" cy="256032"/>
          </a:xfrm>
          <a:custGeom>
            <a:avLst/>
            <a:gdLst/>
            <a:ahLst/>
            <a:cxnLst/>
            <a:rect l="l" t="t" r="r" b="b"/>
            <a:pathLst>
              <a:path w="192024" h="256032">
                <a:moveTo>
                  <a:pt x="187953" y="0"/>
                </a:moveTo>
                <a:cubicBezTo>
                  <a:pt x="190184" y="0"/>
                  <a:pt x="192009" y="1814"/>
                  <a:pt x="192009" y="4032"/>
                </a:cubicBezTo>
                <a:lnTo>
                  <a:pt x="192009" y="215712"/>
                </a:lnTo>
                <a:cubicBezTo>
                  <a:pt x="192211" y="217930"/>
                  <a:pt x="190387" y="219744"/>
                  <a:pt x="188156" y="219744"/>
                </a:cubicBezTo>
                <a:lnTo>
                  <a:pt x="155499" y="219742"/>
                </a:lnTo>
                <a:lnTo>
                  <a:pt x="155513" y="252000"/>
                </a:lnTo>
                <a:cubicBezTo>
                  <a:pt x="155716" y="254218"/>
                  <a:pt x="153891" y="256032"/>
                  <a:pt x="151660" y="256032"/>
                </a:cubicBezTo>
                <a:lnTo>
                  <a:pt x="4055" y="256032"/>
                </a:lnTo>
                <a:cubicBezTo>
                  <a:pt x="1825" y="256032"/>
                  <a:pt x="0" y="254218"/>
                  <a:pt x="0" y="252000"/>
                </a:cubicBezTo>
                <a:lnTo>
                  <a:pt x="0" y="40320"/>
                </a:lnTo>
                <a:cubicBezTo>
                  <a:pt x="0" y="38102"/>
                  <a:pt x="1825" y="36288"/>
                  <a:pt x="4055" y="36288"/>
                </a:cubicBezTo>
                <a:lnTo>
                  <a:pt x="36492" y="36284"/>
                </a:lnTo>
                <a:lnTo>
                  <a:pt x="36496" y="4032"/>
                </a:lnTo>
                <a:cubicBezTo>
                  <a:pt x="36496" y="1814"/>
                  <a:pt x="38321" y="0"/>
                  <a:pt x="40551" y="0"/>
                </a:cubicBezTo>
                <a:lnTo>
                  <a:pt x="187953" y="0"/>
                </a:lnTo>
                <a:close/>
                <a:moveTo>
                  <a:pt x="147403" y="44352"/>
                </a:moveTo>
                <a:lnTo>
                  <a:pt x="8110" y="44352"/>
                </a:lnTo>
                <a:lnTo>
                  <a:pt x="8110" y="247968"/>
                </a:lnTo>
                <a:lnTo>
                  <a:pt x="147403" y="247968"/>
                </a:lnTo>
                <a:lnTo>
                  <a:pt x="147403" y="44352"/>
                </a:lnTo>
                <a:close/>
                <a:moveTo>
                  <a:pt x="184101" y="8064"/>
                </a:moveTo>
                <a:lnTo>
                  <a:pt x="44606" y="8064"/>
                </a:lnTo>
                <a:lnTo>
                  <a:pt x="44606" y="36288"/>
                </a:lnTo>
                <a:lnTo>
                  <a:pt x="151458" y="36288"/>
                </a:lnTo>
                <a:cubicBezTo>
                  <a:pt x="153688" y="36288"/>
                  <a:pt x="155513" y="38102"/>
                  <a:pt x="155513" y="40320"/>
                </a:cubicBezTo>
                <a:lnTo>
                  <a:pt x="155513" y="211680"/>
                </a:lnTo>
                <a:lnTo>
                  <a:pt x="184101" y="211680"/>
                </a:lnTo>
                <a:lnTo>
                  <a:pt x="184101" y="8064"/>
                </a:lnTo>
                <a:close/>
                <a:moveTo>
                  <a:pt x="82521" y="102614"/>
                </a:moveTo>
                <a:lnTo>
                  <a:pt x="82521" y="107856"/>
                </a:lnTo>
                <a:cubicBezTo>
                  <a:pt x="90226" y="108461"/>
                  <a:pt x="97728" y="111082"/>
                  <a:pt x="104621" y="115718"/>
                </a:cubicBezTo>
                <a:lnTo>
                  <a:pt x="97728" y="125395"/>
                </a:lnTo>
                <a:cubicBezTo>
                  <a:pt x="93064" y="122170"/>
                  <a:pt x="87995" y="119952"/>
                  <a:pt x="82521" y="119347"/>
                </a:cubicBezTo>
                <a:lnTo>
                  <a:pt x="82521" y="139104"/>
                </a:lnTo>
                <a:lnTo>
                  <a:pt x="82927" y="139104"/>
                </a:lnTo>
                <a:cubicBezTo>
                  <a:pt x="91037" y="140918"/>
                  <a:pt x="97119" y="143539"/>
                  <a:pt x="100769" y="146765"/>
                </a:cubicBezTo>
                <a:cubicBezTo>
                  <a:pt x="104621" y="149990"/>
                  <a:pt x="106446" y="154627"/>
                  <a:pt x="106446" y="160877"/>
                </a:cubicBezTo>
                <a:cubicBezTo>
                  <a:pt x="106446" y="167126"/>
                  <a:pt x="104216" y="171965"/>
                  <a:pt x="99958" y="175997"/>
                </a:cubicBezTo>
                <a:cubicBezTo>
                  <a:pt x="95497" y="179827"/>
                  <a:pt x="89820" y="182045"/>
                  <a:pt x="82521" y="182246"/>
                </a:cubicBezTo>
                <a:lnTo>
                  <a:pt x="82521" y="189907"/>
                </a:lnTo>
                <a:lnTo>
                  <a:pt x="75425" y="189907"/>
                </a:lnTo>
                <a:lnTo>
                  <a:pt x="75425" y="182246"/>
                </a:lnTo>
                <a:cubicBezTo>
                  <a:pt x="65692" y="181238"/>
                  <a:pt x="56974" y="177408"/>
                  <a:pt x="49269" y="170755"/>
                </a:cubicBezTo>
                <a:lnTo>
                  <a:pt x="56974" y="161482"/>
                </a:lnTo>
                <a:cubicBezTo>
                  <a:pt x="62854" y="166522"/>
                  <a:pt x="69139" y="169747"/>
                  <a:pt x="75425" y="170755"/>
                </a:cubicBezTo>
                <a:lnTo>
                  <a:pt x="75425" y="150192"/>
                </a:lnTo>
                <a:cubicBezTo>
                  <a:pt x="67517" y="148378"/>
                  <a:pt x="61637" y="145757"/>
                  <a:pt x="57785" y="142733"/>
                </a:cubicBezTo>
                <a:cubicBezTo>
                  <a:pt x="54135" y="139709"/>
                  <a:pt x="52311" y="135072"/>
                  <a:pt x="52311" y="129024"/>
                </a:cubicBezTo>
                <a:cubicBezTo>
                  <a:pt x="52311" y="122976"/>
                  <a:pt x="54541" y="117936"/>
                  <a:pt x="58799" y="114106"/>
                </a:cubicBezTo>
                <a:cubicBezTo>
                  <a:pt x="63057" y="110275"/>
                  <a:pt x="68734" y="108058"/>
                  <a:pt x="75627" y="107856"/>
                </a:cubicBezTo>
                <a:lnTo>
                  <a:pt x="75627" y="102614"/>
                </a:lnTo>
                <a:lnTo>
                  <a:pt x="82521" y="102614"/>
                </a:lnTo>
                <a:close/>
                <a:moveTo>
                  <a:pt x="82318" y="152208"/>
                </a:moveTo>
                <a:lnTo>
                  <a:pt x="82318" y="171158"/>
                </a:lnTo>
                <a:cubicBezTo>
                  <a:pt x="85765" y="170755"/>
                  <a:pt x="88401" y="169747"/>
                  <a:pt x="90429" y="168134"/>
                </a:cubicBezTo>
                <a:cubicBezTo>
                  <a:pt x="92456" y="166522"/>
                  <a:pt x="93470" y="164506"/>
                  <a:pt x="93470" y="162086"/>
                </a:cubicBezTo>
                <a:cubicBezTo>
                  <a:pt x="93470" y="159667"/>
                  <a:pt x="92659" y="157651"/>
                  <a:pt x="91037" y="156240"/>
                </a:cubicBezTo>
                <a:cubicBezTo>
                  <a:pt x="89415" y="154829"/>
                  <a:pt x="86576" y="153418"/>
                  <a:pt x="82318" y="152208"/>
                </a:cubicBezTo>
                <a:close/>
                <a:moveTo>
                  <a:pt x="75425" y="118944"/>
                </a:moveTo>
                <a:cubicBezTo>
                  <a:pt x="72383" y="119347"/>
                  <a:pt x="69748" y="120154"/>
                  <a:pt x="67923" y="121766"/>
                </a:cubicBezTo>
                <a:cubicBezTo>
                  <a:pt x="66098" y="123379"/>
                  <a:pt x="65287" y="125395"/>
                  <a:pt x="65287" y="127613"/>
                </a:cubicBezTo>
                <a:cubicBezTo>
                  <a:pt x="65287" y="130032"/>
                  <a:pt x="65895" y="131846"/>
                  <a:pt x="67315" y="133258"/>
                </a:cubicBezTo>
                <a:cubicBezTo>
                  <a:pt x="68734" y="134669"/>
                  <a:pt x="71370" y="135878"/>
                  <a:pt x="75425" y="137290"/>
                </a:cubicBezTo>
                <a:lnTo>
                  <a:pt x="75425" y="118944"/>
                </a:lnTo>
                <a:close/>
              </a:path>
            </a:pathLst>
          </a:custGeom>
          <a:solidFill>
            <a:srgbClr val="FFFFFF"/>
          </a:solidFill>
        </p:spPr>
      </p:sp>
      <p:sp>
        <p:nvSpPr>
          <p:cNvPr id="9" name="Shape 4"/>
          <p:cNvSpPr/>
          <p:nvPr/>
        </p:nvSpPr>
        <p:spPr>
          <a:xfrm>
            <a:off x="923544" y="3346704"/>
            <a:ext cx="640080" cy="640080"/>
          </a:xfrm>
          <a:custGeom>
            <a:avLst/>
            <a:gdLst/>
            <a:ahLst/>
            <a:cxnLst/>
            <a:rect l="l" t="t" r="r" b="b"/>
            <a:pathLst>
              <a:path w="640080" h="640080">
                <a:moveTo>
                  <a:pt x="320040" y="0"/>
                </a:moveTo>
                <a:cubicBezTo>
                  <a:pt x="496675" y="0"/>
                  <a:pt x="640080" y="143405"/>
                  <a:pt x="640080" y="320040"/>
                </a:cubicBezTo>
                <a:cubicBezTo>
                  <a:pt x="640080" y="496675"/>
                  <a:pt x="496675" y="640080"/>
                  <a:pt x="320040" y="640080"/>
                </a:cubicBezTo>
                <a:cubicBezTo>
                  <a:pt x="143405" y="640080"/>
                  <a:pt x="0" y="496675"/>
                  <a:pt x="0" y="320040"/>
                </a:cubicBezTo>
                <a:cubicBezTo>
                  <a:pt x="0" y="143405"/>
                  <a:pt x="143405" y="0"/>
                  <a:pt x="320040" y="0"/>
                </a:cubicBezTo>
                <a:close/>
              </a:path>
            </a:pathLst>
          </a:custGeom>
          <a:solidFill>
            <a:srgbClr val="1E83DF"/>
          </a:solidFill>
        </p:spPr>
      </p:sp>
      <p:sp>
        <p:nvSpPr>
          <p:cNvPr id="10" name="Shape 5"/>
          <p:cNvSpPr/>
          <p:nvPr/>
        </p:nvSpPr>
        <p:spPr>
          <a:xfrm>
            <a:off x="1115568" y="3538728"/>
            <a:ext cx="256032" cy="256032"/>
          </a:xfrm>
          <a:custGeom>
            <a:avLst/>
            <a:gdLst/>
            <a:ahLst/>
            <a:cxnLst/>
            <a:rect l="l" t="t" r="r" b="b"/>
            <a:pathLst>
              <a:path w="256032" h="256032">
                <a:moveTo>
                  <a:pt x="0" y="63101"/>
                </a:moveTo>
                <a:cubicBezTo>
                  <a:pt x="0" y="60883"/>
                  <a:pt x="1814" y="59069"/>
                  <a:pt x="4032" y="59069"/>
                </a:cubicBezTo>
                <a:lnTo>
                  <a:pt x="32041" y="59064"/>
                </a:lnTo>
                <a:lnTo>
                  <a:pt x="32054" y="4032"/>
                </a:lnTo>
                <a:cubicBezTo>
                  <a:pt x="32054" y="1814"/>
                  <a:pt x="33869" y="0"/>
                  <a:pt x="36086" y="0"/>
                </a:cubicBezTo>
                <a:lnTo>
                  <a:pt x="220147" y="0"/>
                </a:lnTo>
                <a:cubicBezTo>
                  <a:pt x="222365" y="0"/>
                  <a:pt x="224179" y="1814"/>
                  <a:pt x="224179" y="4032"/>
                </a:cubicBezTo>
                <a:lnTo>
                  <a:pt x="224172" y="59064"/>
                </a:lnTo>
                <a:lnTo>
                  <a:pt x="252000" y="59069"/>
                </a:lnTo>
                <a:cubicBezTo>
                  <a:pt x="254218" y="59069"/>
                  <a:pt x="256032" y="60883"/>
                  <a:pt x="256032" y="63101"/>
                </a:cubicBezTo>
                <a:lnTo>
                  <a:pt x="256032" y="127008"/>
                </a:lnTo>
                <a:cubicBezTo>
                  <a:pt x="256032" y="127416"/>
                  <a:pt x="255971" y="127811"/>
                  <a:pt x="255856" y="128182"/>
                </a:cubicBezTo>
                <a:lnTo>
                  <a:pt x="255830" y="252000"/>
                </a:lnTo>
                <a:cubicBezTo>
                  <a:pt x="256032" y="254218"/>
                  <a:pt x="254218" y="256032"/>
                  <a:pt x="252000" y="256032"/>
                </a:cubicBezTo>
                <a:lnTo>
                  <a:pt x="4032" y="256032"/>
                </a:lnTo>
                <a:cubicBezTo>
                  <a:pt x="1814" y="256032"/>
                  <a:pt x="0" y="254218"/>
                  <a:pt x="0" y="252000"/>
                </a:cubicBezTo>
                <a:lnTo>
                  <a:pt x="0" y="63101"/>
                </a:lnTo>
                <a:close/>
                <a:moveTo>
                  <a:pt x="247968" y="131040"/>
                </a:moveTo>
                <a:lnTo>
                  <a:pt x="163094" y="131040"/>
                </a:lnTo>
                <a:lnTo>
                  <a:pt x="127814" y="155232"/>
                </a:lnTo>
                <a:cubicBezTo>
                  <a:pt x="127210" y="155635"/>
                  <a:pt x="126403" y="155837"/>
                  <a:pt x="125597" y="155837"/>
                </a:cubicBezTo>
                <a:lnTo>
                  <a:pt x="8064" y="155837"/>
                </a:lnTo>
                <a:lnTo>
                  <a:pt x="8064" y="247968"/>
                </a:lnTo>
                <a:lnTo>
                  <a:pt x="247968" y="247968"/>
                </a:lnTo>
                <a:lnTo>
                  <a:pt x="247968" y="131040"/>
                </a:lnTo>
                <a:close/>
                <a:moveTo>
                  <a:pt x="215914" y="8064"/>
                </a:moveTo>
                <a:lnTo>
                  <a:pt x="40118" y="8064"/>
                </a:lnTo>
                <a:lnTo>
                  <a:pt x="40118" y="147773"/>
                </a:lnTo>
                <a:lnTo>
                  <a:pt x="124186" y="147773"/>
                </a:lnTo>
                <a:lnTo>
                  <a:pt x="159466" y="123581"/>
                </a:lnTo>
                <a:cubicBezTo>
                  <a:pt x="160070" y="123178"/>
                  <a:pt x="160877" y="122976"/>
                  <a:pt x="161683" y="122976"/>
                </a:cubicBezTo>
                <a:lnTo>
                  <a:pt x="215914" y="122976"/>
                </a:lnTo>
                <a:lnTo>
                  <a:pt x="215914" y="8064"/>
                </a:lnTo>
                <a:close/>
                <a:moveTo>
                  <a:pt x="32054" y="67133"/>
                </a:moveTo>
                <a:lnTo>
                  <a:pt x="8064" y="67133"/>
                </a:lnTo>
                <a:lnTo>
                  <a:pt x="8064" y="147773"/>
                </a:lnTo>
                <a:lnTo>
                  <a:pt x="32054" y="147773"/>
                </a:lnTo>
                <a:lnTo>
                  <a:pt x="32054" y="67133"/>
                </a:lnTo>
                <a:close/>
                <a:moveTo>
                  <a:pt x="247968" y="67133"/>
                </a:moveTo>
                <a:lnTo>
                  <a:pt x="224172" y="67121"/>
                </a:lnTo>
                <a:lnTo>
                  <a:pt x="224172" y="122974"/>
                </a:lnTo>
                <a:lnTo>
                  <a:pt x="247968" y="122976"/>
                </a:lnTo>
                <a:lnTo>
                  <a:pt x="247968" y="67133"/>
                </a:lnTo>
                <a:close/>
                <a:moveTo>
                  <a:pt x="197165" y="81043"/>
                </a:moveTo>
                <a:cubicBezTo>
                  <a:pt x="198374" y="81043"/>
                  <a:pt x="199181" y="81850"/>
                  <a:pt x="199181" y="83059"/>
                </a:cubicBezTo>
                <a:cubicBezTo>
                  <a:pt x="199181" y="84067"/>
                  <a:pt x="198173" y="85075"/>
                  <a:pt x="197165" y="85075"/>
                </a:cubicBezTo>
                <a:lnTo>
                  <a:pt x="58867" y="85075"/>
                </a:lnTo>
                <a:cubicBezTo>
                  <a:pt x="57658" y="85075"/>
                  <a:pt x="56851" y="84269"/>
                  <a:pt x="56851" y="83059"/>
                </a:cubicBezTo>
                <a:cubicBezTo>
                  <a:pt x="56851" y="81850"/>
                  <a:pt x="57658" y="81043"/>
                  <a:pt x="58867" y="81043"/>
                </a:cubicBezTo>
                <a:lnTo>
                  <a:pt x="197165" y="81043"/>
                </a:lnTo>
                <a:close/>
                <a:moveTo>
                  <a:pt x="197165" y="40925"/>
                </a:moveTo>
                <a:cubicBezTo>
                  <a:pt x="198374" y="40925"/>
                  <a:pt x="199181" y="41731"/>
                  <a:pt x="199181" y="42941"/>
                </a:cubicBezTo>
                <a:cubicBezTo>
                  <a:pt x="199181" y="44150"/>
                  <a:pt x="198173" y="44957"/>
                  <a:pt x="197165" y="44957"/>
                </a:cubicBezTo>
                <a:lnTo>
                  <a:pt x="58867" y="44957"/>
                </a:lnTo>
                <a:cubicBezTo>
                  <a:pt x="57658" y="44957"/>
                  <a:pt x="56851" y="44150"/>
                  <a:pt x="56851" y="42941"/>
                </a:cubicBezTo>
                <a:cubicBezTo>
                  <a:pt x="56851" y="41731"/>
                  <a:pt x="57658" y="40925"/>
                  <a:pt x="58867" y="40925"/>
                </a:cubicBezTo>
                <a:lnTo>
                  <a:pt x="197165" y="40925"/>
                </a:lnTo>
                <a:close/>
              </a:path>
            </a:pathLst>
          </a:custGeom>
          <a:solidFill>
            <a:srgbClr val="FFFFFF"/>
          </a:solidFill>
        </p:spPr>
      </p:sp>
      <p:sp>
        <p:nvSpPr>
          <p:cNvPr id="11" name="Shape 6"/>
          <p:cNvSpPr/>
          <p:nvPr/>
        </p:nvSpPr>
        <p:spPr>
          <a:xfrm>
            <a:off x="2935224" y="3346704"/>
            <a:ext cx="640080" cy="640080"/>
          </a:xfrm>
          <a:custGeom>
            <a:avLst/>
            <a:gdLst/>
            <a:ahLst/>
            <a:cxnLst/>
            <a:rect l="l" t="t" r="r" b="b"/>
            <a:pathLst>
              <a:path w="640080" h="640080">
                <a:moveTo>
                  <a:pt x="320040" y="0"/>
                </a:moveTo>
                <a:cubicBezTo>
                  <a:pt x="496675" y="0"/>
                  <a:pt x="640080" y="143405"/>
                  <a:pt x="640080" y="320040"/>
                </a:cubicBezTo>
                <a:cubicBezTo>
                  <a:pt x="640080" y="496675"/>
                  <a:pt x="496675" y="640080"/>
                  <a:pt x="320040" y="640080"/>
                </a:cubicBezTo>
                <a:cubicBezTo>
                  <a:pt x="143405" y="640080"/>
                  <a:pt x="0" y="496675"/>
                  <a:pt x="0" y="320040"/>
                </a:cubicBezTo>
                <a:cubicBezTo>
                  <a:pt x="0" y="143405"/>
                  <a:pt x="143405" y="0"/>
                  <a:pt x="320040" y="0"/>
                </a:cubicBezTo>
                <a:close/>
              </a:path>
            </a:pathLst>
          </a:custGeom>
          <a:solidFill>
            <a:srgbClr val="1E83DF"/>
          </a:solidFill>
        </p:spPr>
      </p:sp>
      <p:sp>
        <p:nvSpPr>
          <p:cNvPr id="12" name="Shape 7"/>
          <p:cNvSpPr/>
          <p:nvPr/>
        </p:nvSpPr>
        <p:spPr>
          <a:xfrm>
            <a:off x="3163824" y="3538728"/>
            <a:ext cx="192024" cy="256032"/>
          </a:xfrm>
          <a:custGeom>
            <a:avLst/>
            <a:gdLst/>
            <a:ahLst/>
            <a:cxnLst/>
            <a:rect l="l" t="t" r="r" b="b"/>
            <a:pathLst>
              <a:path w="192024" h="256032">
                <a:moveTo>
                  <a:pt x="144850" y="0"/>
                </a:moveTo>
                <a:cubicBezTo>
                  <a:pt x="151108" y="0"/>
                  <a:pt x="156760" y="3024"/>
                  <a:pt x="159990" y="8266"/>
                </a:cubicBezTo>
                <a:cubicBezTo>
                  <a:pt x="163220" y="13507"/>
                  <a:pt x="163624" y="19958"/>
                  <a:pt x="160999" y="25603"/>
                </a:cubicBezTo>
                <a:lnTo>
                  <a:pt x="143841" y="61488"/>
                </a:lnTo>
                <a:cubicBezTo>
                  <a:pt x="167459" y="81850"/>
                  <a:pt x="185627" y="140112"/>
                  <a:pt x="190674" y="174384"/>
                </a:cubicBezTo>
                <a:cubicBezTo>
                  <a:pt x="194307" y="199786"/>
                  <a:pt x="190674" y="218534"/>
                  <a:pt x="178965" y="232042"/>
                </a:cubicBezTo>
                <a:cubicBezTo>
                  <a:pt x="164431" y="248573"/>
                  <a:pt x="138996" y="256032"/>
                  <a:pt x="95998" y="256032"/>
                </a:cubicBezTo>
                <a:cubicBezTo>
                  <a:pt x="53001" y="256032"/>
                  <a:pt x="27566" y="248573"/>
                  <a:pt x="13031" y="231840"/>
                </a:cubicBezTo>
                <a:cubicBezTo>
                  <a:pt x="1525" y="218534"/>
                  <a:pt x="-2311" y="199584"/>
                  <a:pt x="1323" y="174182"/>
                </a:cubicBezTo>
                <a:cubicBezTo>
                  <a:pt x="6370" y="140112"/>
                  <a:pt x="24538" y="81648"/>
                  <a:pt x="48156" y="61488"/>
                </a:cubicBezTo>
                <a:lnTo>
                  <a:pt x="30997" y="25603"/>
                </a:lnTo>
                <a:cubicBezTo>
                  <a:pt x="28373" y="19958"/>
                  <a:pt x="28777" y="13507"/>
                  <a:pt x="32007" y="8266"/>
                </a:cubicBezTo>
                <a:cubicBezTo>
                  <a:pt x="35236" y="3024"/>
                  <a:pt x="40889" y="0"/>
                  <a:pt x="47147" y="0"/>
                </a:cubicBezTo>
                <a:lnTo>
                  <a:pt x="144850" y="0"/>
                </a:lnTo>
                <a:close/>
                <a:moveTo>
                  <a:pt x="135051" y="65114"/>
                </a:moveTo>
                <a:lnTo>
                  <a:pt x="56958" y="65124"/>
                </a:lnTo>
                <a:lnTo>
                  <a:pt x="56836" y="65318"/>
                </a:lnTo>
                <a:cubicBezTo>
                  <a:pt x="56231" y="66326"/>
                  <a:pt x="55221" y="66931"/>
                  <a:pt x="53808" y="67133"/>
                </a:cubicBezTo>
                <a:cubicBezTo>
                  <a:pt x="32410" y="84874"/>
                  <a:pt x="14242" y="140918"/>
                  <a:pt x="9196" y="175392"/>
                </a:cubicBezTo>
                <a:cubicBezTo>
                  <a:pt x="5764" y="198374"/>
                  <a:pt x="8994" y="215107"/>
                  <a:pt x="19087" y="226598"/>
                </a:cubicBezTo>
                <a:cubicBezTo>
                  <a:pt x="32007" y="241517"/>
                  <a:pt x="55625" y="247968"/>
                  <a:pt x="95998" y="247968"/>
                </a:cubicBezTo>
                <a:cubicBezTo>
                  <a:pt x="136372" y="247968"/>
                  <a:pt x="159990" y="241315"/>
                  <a:pt x="172909" y="226598"/>
                </a:cubicBezTo>
                <a:cubicBezTo>
                  <a:pt x="182801" y="215107"/>
                  <a:pt x="186031" y="198374"/>
                  <a:pt x="182801" y="175392"/>
                </a:cubicBezTo>
                <a:cubicBezTo>
                  <a:pt x="177754" y="140918"/>
                  <a:pt x="159586" y="84874"/>
                  <a:pt x="138188" y="67133"/>
                </a:cubicBezTo>
                <a:cubicBezTo>
                  <a:pt x="136977" y="66931"/>
                  <a:pt x="135968" y="66326"/>
                  <a:pt x="135160" y="65318"/>
                </a:cubicBezTo>
                <a:lnTo>
                  <a:pt x="135051" y="65114"/>
                </a:lnTo>
                <a:close/>
                <a:moveTo>
                  <a:pt x="81868" y="126000"/>
                </a:moveTo>
                <a:cubicBezTo>
                  <a:pt x="82675" y="126000"/>
                  <a:pt x="83281" y="126403"/>
                  <a:pt x="83684" y="127008"/>
                </a:cubicBezTo>
                <a:lnTo>
                  <a:pt x="95796" y="148176"/>
                </a:lnTo>
                <a:lnTo>
                  <a:pt x="108514" y="127008"/>
                </a:lnTo>
                <a:cubicBezTo>
                  <a:pt x="108918" y="126403"/>
                  <a:pt x="109523" y="126000"/>
                  <a:pt x="110331" y="126000"/>
                </a:cubicBezTo>
                <a:lnTo>
                  <a:pt x="124663" y="126000"/>
                </a:lnTo>
                <a:cubicBezTo>
                  <a:pt x="125471" y="126000"/>
                  <a:pt x="126076" y="126403"/>
                  <a:pt x="126480" y="127008"/>
                </a:cubicBezTo>
                <a:cubicBezTo>
                  <a:pt x="126884" y="127613"/>
                  <a:pt x="126884" y="128419"/>
                  <a:pt x="126480" y="129024"/>
                </a:cubicBezTo>
                <a:lnTo>
                  <a:pt x="111946" y="153418"/>
                </a:lnTo>
                <a:lnTo>
                  <a:pt x="117800" y="153418"/>
                </a:lnTo>
                <a:cubicBezTo>
                  <a:pt x="119011" y="153418"/>
                  <a:pt x="119819" y="154224"/>
                  <a:pt x="119819" y="155434"/>
                </a:cubicBezTo>
                <a:lnTo>
                  <a:pt x="119819" y="163498"/>
                </a:lnTo>
                <a:cubicBezTo>
                  <a:pt x="119819" y="164707"/>
                  <a:pt x="119011" y="165514"/>
                  <a:pt x="117800" y="165514"/>
                </a:cubicBezTo>
                <a:lnTo>
                  <a:pt x="104880" y="165514"/>
                </a:lnTo>
                <a:lnTo>
                  <a:pt x="104880" y="166118"/>
                </a:lnTo>
                <a:lnTo>
                  <a:pt x="117800" y="166118"/>
                </a:lnTo>
                <a:cubicBezTo>
                  <a:pt x="119011" y="166118"/>
                  <a:pt x="119819" y="166925"/>
                  <a:pt x="119819" y="168134"/>
                </a:cubicBezTo>
                <a:lnTo>
                  <a:pt x="119819" y="176198"/>
                </a:lnTo>
                <a:cubicBezTo>
                  <a:pt x="119819" y="177408"/>
                  <a:pt x="119011" y="178214"/>
                  <a:pt x="117800" y="178214"/>
                </a:cubicBezTo>
                <a:lnTo>
                  <a:pt x="104880" y="178214"/>
                </a:lnTo>
                <a:lnTo>
                  <a:pt x="104880" y="187085"/>
                </a:lnTo>
                <a:cubicBezTo>
                  <a:pt x="104679" y="188294"/>
                  <a:pt x="103669" y="189101"/>
                  <a:pt x="102660" y="189101"/>
                </a:cubicBezTo>
                <a:lnTo>
                  <a:pt x="88933" y="189101"/>
                </a:lnTo>
                <a:cubicBezTo>
                  <a:pt x="87722" y="189101"/>
                  <a:pt x="86914" y="188294"/>
                  <a:pt x="86914" y="187085"/>
                </a:cubicBezTo>
                <a:lnTo>
                  <a:pt x="86914" y="178214"/>
                </a:lnTo>
                <a:lnTo>
                  <a:pt x="73793" y="178214"/>
                </a:lnTo>
                <a:cubicBezTo>
                  <a:pt x="72582" y="178214"/>
                  <a:pt x="71774" y="177408"/>
                  <a:pt x="71774" y="176198"/>
                </a:cubicBezTo>
                <a:lnTo>
                  <a:pt x="71774" y="168134"/>
                </a:lnTo>
                <a:cubicBezTo>
                  <a:pt x="71774" y="166925"/>
                  <a:pt x="72582" y="166118"/>
                  <a:pt x="73793" y="166118"/>
                </a:cubicBezTo>
                <a:lnTo>
                  <a:pt x="86914" y="166118"/>
                </a:lnTo>
                <a:lnTo>
                  <a:pt x="86914" y="165514"/>
                </a:lnTo>
                <a:lnTo>
                  <a:pt x="73793" y="165514"/>
                </a:lnTo>
                <a:cubicBezTo>
                  <a:pt x="72582" y="165514"/>
                  <a:pt x="71774" y="164707"/>
                  <a:pt x="71774" y="163498"/>
                </a:cubicBezTo>
                <a:lnTo>
                  <a:pt x="71774" y="155434"/>
                </a:lnTo>
                <a:cubicBezTo>
                  <a:pt x="71774" y="154224"/>
                  <a:pt x="72582" y="153418"/>
                  <a:pt x="73793" y="153418"/>
                </a:cubicBezTo>
                <a:lnTo>
                  <a:pt x="79849" y="153418"/>
                </a:lnTo>
                <a:lnTo>
                  <a:pt x="65718" y="129024"/>
                </a:lnTo>
                <a:cubicBezTo>
                  <a:pt x="65315" y="128419"/>
                  <a:pt x="65315" y="127613"/>
                  <a:pt x="65718" y="127008"/>
                </a:cubicBezTo>
                <a:cubicBezTo>
                  <a:pt x="66122" y="126403"/>
                  <a:pt x="66728" y="126000"/>
                  <a:pt x="67535" y="126000"/>
                </a:cubicBezTo>
                <a:lnTo>
                  <a:pt x="81868" y="126000"/>
                </a:lnTo>
                <a:close/>
                <a:moveTo>
                  <a:pt x="80656" y="130032"/>
                </a:moveTo>
                <a:lnTo>
                  <a:pt x="70967" y="130032"/>
                </a:lnTo>
                <a:lnTo>
                  <a:pt x="85098" y="154426"/>
                </a:lnTo>
                <a:cubicBezTo>
                  <a:pt x="85501" y="155030"/>
                  <a:pt x="85501" y="155837"/>
                  <a:pt x="85098" y="156442"/>
                </a:cubicBezTo>
                <a:cubicBezTo>
                  <a:pt x="84694" y="157046"/>
                  <a:pt x="84088" y="157450"/>
                  <a:pt x="83281" y="157450"/>
                </a:cubicBezTo>
                <a:lnTo>
                  <a:pt x="75610" y="157450"/>
                </a:lnTo>
                <a:lnTo>
                  <a:pt x="75610" y="161482"/>
                </a:lnTo>
                <a:lnTo>
                  <a:pt x="88731" y="161482"/>
                </a:lnTo>
                <a:cubicBezTo>
                  <a:pt x="89942" y="161482"/>
                  <a:pt x="90750" y="162288"/>
                  <a:pt x="90750" y="163498"/>
                </a:cubicBezTo>
                <a:lnTo>
                  <a:pt x="90750" y="168134"/>
                </a:lnTo>
                <a:cubicBezTo>
                  <a:pt x="90750" y="169344"/>
                  <a:pt x="89942" y="170150"/>
                  <a:pt x="88731" y="170150"/>
                </a:cubicBezTo>
                <a:lnTo>
                  <a:pt x="75610" y="170150"/>
                </a:lnTo>
                <a:lnTo>
                  <a:pt x="75610" y="174182"/>
                </a:lnTo>
                <a:lnTo>
                  <a:pt x="88731" y="174182"/>
                </a:lnTo>
                <a:cubicBezTo>
                  <a:pt x="89942" y="174182"/>
                  <a:pt x="90750" y="174989"/>
                  <a:pt x="90750" y="176198"/>
                </a:cubicBezTo>
                <a:lnTo>
                  <a:pt x="90750" y="185069"/>
                </a:lnTo>
                <a:lnTo>
                  <a:pt x="100439" y="185069"/>
                </a:lnTo>
                <a:lnTo>
                  <a:pt x="100439" y="176198"/>
                </a:lnTo>
                <a:cubicBezTo>
                  <a:pt x="100439" y="174989"/>
                  <a:pt x="101247" y="174182"/>
                  <a:pt x="102458" y="174182"/>
                </a:cubicBezTo>
                <a:lnTo>
                  <a:pt x="115378" y="174182"/>
                </a:lnTo>
                <a:lnTo>
                  <a:pt x="115378" y="170150"/>
                </a:lnTo>
                <a:lnTo>
                  <a:pt x="102458" y="170150"/>
                </a:lnTo>
                <a:cubicBezTo>
                  <a:pt x="101247" y="170150"/>
                  <a:pt x="100439" y="169344"/>
                  <a:pt x="100439" y="168134"/>
                </a:cubicBezTo>
                <a:lnTo>
                  <a:pt x="100439" y="163498"/>
                </a:lnTo>
                <a:cubicBezTo>
                  <a:pt x="100439" y="162288"/>
                  <a:pt x="101247" y="161482"/>
                  <a:pt x="102458" y="161482"/>
                </a:cubicBezTo>
                <a:lnTo>
                  <a:pt x="115378" y="161482"/>
                </a:lnTo>
                <a:lnTo>
                  <a:pt x="115378" y="157450"/>
                </a:lnTo>
                <a:lnTo>
                  <a:pt x="108110" y="157450"/>
                </a:lnTo>
                <a:cubicBezTo>
                  <a:pt x="107303" y="157450"/>
                  <a:pt x="106697" y="157046"/>
                  <a:pt x="106294" y="156442"/>
                </a:cubicBezTo>
                <a:cubicBezTo>
                  <a:pt x="105890" y="155837"/>
                  <a:pt x="105890" y="155030"/>
                  <a:pt x="106294" y="154426"/>
                </a:cubicBezTo>
                <a:lnTo>
                  <a:pt x="121030" y="130032"/>
                </a:lnTo>
                <a:lnTo>
                  <a:pt x="111340" y="130032"/>
                </a:lnTo>
                <a:lnTo>
                  <a:pt x="97411" y="153216"/>
                </a:lnTo>
                <a:cubicBezTo>
                  <a:pt x="97008" y="153821"/>
                  <a:pt x="96402" y="154224"/>
                  <a:pt x="95595" y="154224"/>
                </a:cubicBezTo>
                <a:cubicBezTo>
                  <a:pt x="94787" y="154224"/>
                  <a:pt x="94182" y="153821"/>
                  <a:pt x="93778" y="153216"/>
                </a:cubicBezTo>
                <a:lnTo>
                  <a:pt x="80656" y="130032"/>
                </a:lnTo>
                <a:close/>
                <a:moveTo>
                  <a:pt x="144850" y="8064"/>
                </a:moveTo>
                <a:lnTo>
                  <a:pt x="47147" y="8064"/>
                </a:lnTo>
                <a:cubicBezTo>
                  <a:pt x="43715" y="8064"/>
                  <a:pt x="40687" y="9677"/>
                  <a:pt x="38870" y="12701"/>
                </a:cubicBezTo>
                <a:cubicBezTo>
                  <a:pt x="37053" y="15523"/>
                  <a:pt x="36851" y="19152"/>
                  <a:pt x="38264" y="22176"/>
                </a:cubicBezTo>
                <a:lnTo>
                  <a:pt x="56831" y="61071"/>
                </a:lnTo>
                <a:lnTo>
                  <a:pt x="135152" y="61071"/>
                </a:lnTo>
                <a:lnTo>
                  <a:pt x="153732" y="22176"/>
                </a:lnTo>
                <a:cubicBezTo>
                  <a:pt x="155145" y="19152"/>
                  <a:pt x="154943" y="15523"/>
                  <a:pt x="153127" y="12701"/>
                </a:cubicBezTo>
                <a:cubicBezTo>
                  <a:pt x="151310" y="9878"/>
                  <a:pt x="148282" y="8064"/>
                  <a:pt x="144850" y="8064"/>
                </a:cubicBezTo>
                <a:close/>
              </a:path>
            </a:pathLst>
          </a:custGeom>
          <a:solidFill>
            <a:srgbClr val="FFFFFF"/>
          </a:solidFill>
        </p:spPr>
      </p:sp>
      <p:sp>
        <p:nvSpPr>
          <p:cNvPr id="13" name="Text 8"/>
          <p:cNvSpPr/>
          <p:nvPr/>
        </p:nvSpPr>
        <p:spPr>
          <a:xfrm>
            <a:off x="3785616" y="1033272"/>
            <a:ext cx="4965192" cy="2139696"/>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上游技术与服务提供商</a:t>
            </a:r>
            <a:endParaRPr lang="en-US" sz="1500" dirty="0"/>
          </a:p>
        </p:txBody>
      </p:sp>
      <p:sp>
        <p:nvSpPr>
          <p:cNvPr id="14" name="Text 9"/>
          <p:cNvSpPr/>
          <p:nvPr/>
        </p:nvSpPr>
        <p:spPr>
          <a:xfrm>
            <a:off x="3785616" y="1349502"/>
            <a:ext cx="4965192" cy="2139696"/>
          </a:xfrm>
          <a:prstGeom prst="rect">
            <a:avLst/>
          </a:prstGeom>
          <a:noFill/>
        </p:spPr>
        <p:txBody>
          <a:bodyPr wrap="square" rtlCol="0" anchor="t">
            <a:spAutoFit/>
          </a:bodyPr>
          <a:lstStyle/>
          <a:p>
            <a:pPr>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在线价值评估产业链的上游主要涉及技术支持与服务提供，包括云计算、大数据分析、人工智能算法等。据IDC数据显示，2022年中国云计算市场规模达到约3200亿元，阿里云、腾讯云、华为云等在行业内占据领先地位。</a:t>
            </a:r>
            <a:endParaRPr lang="en-US" sz="1500" dirty="0"/>
          </a:p>
        </p:txBody>
      </p:sp>
      <p:sp>
        <p:nvSpPr>
          <p:cNvPr id="15" name="Text 10"/>
          <p:cNvSpPr/>
          <p:nvPr/>
        </p:nvSpPr>
        <p:spPr>
          <a:xfrm>
            <a:off x="3785616" y="2331720"/>
            <a:ext cx="4965192" cy="2139696"/>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中游平台与应用开发商</a:t>
            </a:r>
            <a:endParaRPr lang="en-US" sz="1500" dirty="0"/>
          </a:p>
        </p:txBody>
      </p:sp>
      <p:sp>
        <p:nvSpPr>
          <p:cNvPr id="16" name="Text 11"/>
          <p:cNvSpPr/>
          <p:nvPr/>
        </p:nvSpPr>
        <p:spPr>
          <a:xfrm>
            <a:off x="3785616" y="2645156"/>
            <a:ext cx="4965192" cy="2139696"/>
          </a:xfrm>
          <a:prstGeom prst="rect">
            <a:avLst/>
          </a:prstGeom>
          <a:noFill/>
        </p:spPr>
        <p:txBody>
          <a:bodyPr wrap="square" rtlCol="0" anchor="t">
            <a:spAutoFit/>
          </a:bodyPr>
          <a:lstStyle/>
          <a:p>
            <a:pPr>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中游环节聚焦于平台搭建与应用开发，如在线评估工具、数据分析软件等。艾瑞咨询报告指出，2022年，中国SaaS市场规模预计达到800亿元，金蝶、用友、销售易等企业在该领域表现突出。</a:t>
            </a:r>
            <a:endParaRPr lang="en-US" sz="1500" dirty="0"/>
          </a:p>
        </p:txBody>
      </p:sp>
      <p:sp>
        <p:nvSpPr>
          <p:cNvPr id="17" name="Text 12"/>
          <p:cNvSpPr/>
          <p:nvPr/>
        </p:nvSpPr>
        <p:spPr>
          <a:xfrm>
            <a:off x="3785616" y="3630168"/>
            <a:ext cx="4965192" cy="2139696"/>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下游用户与服务集成商</a:t>
            </a:r>
            <a:endParaRPr lang="en-US" sz="1500" dirty="0"/>
          </a:p>
        </p:txBody>
      </p:sp>
      <p:sp>
        <p:nvSpPr>
          <p:cNvPr id="18" name="Text 13"/>
          <p:cNvSpPr/>
          <p:nvPr/>
        </p:nvSpPr>
        <p:spPr>
          <a:xfrm>
            <a:off x="3785616" y="3918204"/>
            <a:ext cx="4965192" cy="2139696"/>
          </a:xfrm>
          <a:prstGeom prst="rect">
            <a:avLst/>
          </a:prstGeom>
          <a:noFill/>
        </p:spPr>
        <p:txBody>
          <a:bodyPr wrap="square" rtlCol="0" anchor="t">
            <a:spAutoFit/>
          </a:bodyPr>
          <a:lstStyle/>
          <a:p>
            <a:pPr>
              <a:spcBef>
                <a:spcPts val="375"/>
              </a:spcBef>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下游涵盖各类终端用户及服务集成商，负责将评估结果转化为具体行动或决策支持。据统计，2022年，中国数字化转型服务市场达到近2000亿元，德勤、毕马威、埃森哲等国际咨询公司在服务集成方面具有显著优势。</a:t>
            </a:r>
            <a:endParaRPr lang="en-US" sz="1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test.flcccc.com/business_plan/img/33d5eed9d1094a548a556b1fc80c65c1.png"/>
          <p:cNvPicPr>
            <a:picLocks noChangeAspect="1"/>
          </p:cNvPicPr>
          <p:nvPr/>
        </p:nvPicPr>
        <p:blipFill>
          <a:blip r:embed="rId1"/>
          <a:srcRect/>
          <a:stretch>
            <a:fillRect/>
          </a:stretch>
        </p:blipFill>
        <p:spPr>
          <a:xfrm>
            <a:off x="0" y="0"/>
            <a:ext cx="685800" cy="987552"/>
          </a:xfrm>
          <a:prstGeom prst="rect">
            <a:avLst/>
          </a:prstGeom>
        </p:spPr>
      </p:pic>
      <p:sp>
        <p:nvSpPr>
          <p:cNvPr id="3" name="Text 0"/>
          <p:cNvSpPr/>
          <p:nvPr/>
        </p:nvSpPr>
        <p:spPr>
          <a:xfrm>
            <a:off x="658368" y="228600"/>
            <a:ext cx="1837944" cy="438769"/>
          </a:xfrm>
          <a:prstGeom prst="rect">
            <a:avLst/>
          </a:prstGeom>
          <a:noFill/>
        </p:spPr>
        <p:txBody>
          <a:bodyPr wrap="square" rtlCol="0" anchor="t">
            <a:spAutoFit/>
          </a:bodyPr>
          <a:lstStyle/>
          <a:p>
            <a:pPr>
              <a:spcBef>
                <a:spcPts val="375"/>
              </a:spcBef>
            </a:pPr>
            <a:r>
              <a:rPr lang="en-US" sz="21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市场容量</a:t>
            </a:r>
            <a:endParaRPr lang="en-US" sz="1500" dirty="0"/>
          </a:p>
        </p:txBody>
      </p:sp>
      <p:pic>
        <p:nvPicPr>
          <p:cNvPr id="4" name="Image 1" descr="http://test.flcccc.com/business_plan/3eb135d85c1d4ce099ad43ccf29b47a9/img/3f9672a2e9824dd1a4906bf1e02f9069.png"/>
          <p:cNvPicPr>
            <a:picLocks noChangeAspect="1"/>
          </p:cNvPicPr>
          <p:nvPr/>
        </p:nvPicPr>
        <p:blipFill>
          <a:blip r:embed="rId2"/>
          <a:srcRect/>
          <a:stretch>
            <a:fillRect/>
          </a:stretch>
        </p:blipFill>
        <p:spPr>
          <a:xfrm>
            <a:off x="7315200" y="228600"/>
            <a:ext cx="1371600" cy="493776"/>
          </a:xfrm>
          <a:prstGeom prst="rect">
            <a:avLst/>
          </a:prstGeom>
        </p:spPr>
      </p:pic>
      <p:sp>
        <p:nvSpPr>
          <p:cNvPr id="5" name="Shape 1"/>
          <p:cNvSpPr/>
          <p:nvPr/>
        </p:nvSpPr>
        <p:spPr>
          <a:xfrm>
            <a:off x="2798064" y="1636776"/>
            <a:ext cx="1243584" cy="1243584"/>
          </a:xfrm>
          <a:custGeom>
            <a:avLst/>
            <a:gdLst/>
            <a:ahLst/>
            <a:cxnLst/>
            <a:rect l="l" t="t" r="r" b="b"/>
            <a:pathLst>
              <a:path w="1243584" h="1243584">
                <a:moveTo>
                  <a:pt x="621792" y="0"/>
                </a:moveTo>
                <a:cubicBezTo>
                  <a:pt x="965198" y="0"/>
                  <a:pt x="1243584" y="278386"/>
                  <a:pt x="1243584" y="621792"/>
                </a:cubicBezTo>
                <a:cubicBezTo>
                  <a:pt x="1243584" y="965198"/>
                  <a:pt x="965198" y="1243584"/>
                  <a:pt x="621792" y="1243584"/>
                </a:cubicBezTo>
                <a:cubicBezTo>
                  <a:pt x="278386" y="1243584"/>
                  <a:pt x="0" y="965198"/>
                  <a:pt x="0" y="621792"/>
                </a:cubicBezTo>
                <a:cubicBezTo>
                  <a:pt x="0" y="278386"/>
                  <a:pt x="278386" y="0"/>
                  <a:pt x="621792" y="0"/>
                </a:cubicBezTo>
                <a:close/>
                <a:moveTo>
                  <a:pt x="621792" y="91440"/>
                </a:moveTo>
                <a:cubicBezTo>
                  <a:pt x="328887" y="91440"/>
                  <a:pt x="91440" y="328887"/>
                  <a:pt x="91440" y="621792"/>
                </a:cubicBezTo>
                <a:cubicBezTo>
                  <a:pt x="91440" y="914697"/>
                  <a:pt x="328887" y="1152144"/>
                  <a:pt x="621792" y="1152144"/>
                </a:cubicBezTo>
                <a:cubicBezTo>
                  <a:pt x="914697" y="1152144"/>
                  <a:pt x="1152144" y="914697"/>
                  <a:pt x="1152144" y="621792"/>
                </a:cubicBezTo>
                <a:cubicBezTo>
                  <a:pt x="1152144" y="328887"/>
                  <a:pt x="914697" y="91440"/>
                  <a:pt x="621792" y="91440"/>
                </a:cubicBezTo>
                <a:close/>
              </a:path>
            </a:pathLst>
          </a:custGeom>
          <a:solidFill>
            <a:srgbClr val="1E83DF"/>
          </a:solidFill>
        </p:spPr>
      </p:sp>
      <p:sp>
        <p:nvSpPr>
          <p:cNvPr id="6" name="Shape 2"/>
          <p:cNvSpPr/>
          <p:nvPr/>
        </p:nvSpPr>
        <p:spPr>
          <a:xfrm>
            <a:off x="3822192" y="2578608"/>
            <a:ext cx="1005840" cy="1005840"/>
          </a:xfrm>
          <a:custGeom>
            <a:avLst/>
            <a:gdLst/>
            <a:ahLst/>
            <a:cxnLst/>
            <a:rect l="l" t="t" r="r" b="b"/>
            <a:pathLst>
              <a:path w="1005840" h="1005840">
                <a:moveTo>
                  <a:pt x="502920" y="0"/>
                </a:moveTo>
                <a:cubicBezTo>
                  <a:pt x="780675" y="0"/>
                  <a:pt x="1005840" y="225165"/>
                  <a:pt x="1005840" y="502920"/>
                </a:cubicBezTo>
                <a:cubicBezTo>
                  <a:pt x="1005840" y="780675"/>
                  <a:pt x="780675" y="1005840"/>
                  <a:pt x="502920" y="1005840"/>
                </a:cubicBezTo>
                <a:cubicBezTo>
                  <a:pt x="225165" y="1005840"/>
                  <a:pt x="0" y="780675"/>
                  <a:pt x="0" y="502920"/>
                </a:cubicBezTo>
                <a:cubicBezTo>
                  <a:pt x="0" y="225165"/>
                  <a:pt x="225165" y="0"/>
                  <a:pt x="502920" y="0"/>
                </a:cubicBezTo>
                <a:close/>
                <a:moveTo>
                  <a:pt x="502920" y="91440"/>
                </a:moveTo>
                <a:cubicBezTo>
                  <a:pt x="275666" y="91440"/>
                  <a:pt x="91440" y="275666"/>
                  <a:pt x="91440" y="502920"/>
                </a:cubicBezTo>
                <a:cubicBezTo>
                  <a:pt x="91440" y="730174"/>
                  <a:pt x="275666" y="914400"/>
                  <a:pt x="502920" y="914400"/>
                </a:cubicBezTo>
                <a:cubicBezTo>
                  <a:pt x="730174" y="914400"/>
                  <a:pt x="914400" y="730174"/>
                  <a:pt x="914400" y="502920"/>
                </a:cubicBezTo>
                <a:cubicBezTo>
                  <a:pt x="914400" y="275666"/>
                  <a:pt x="730174" y="91440"/>
                  <a:pt x="502920" y="91440"/>
                </a:cubicBezTo>
                <a:close/>
              </a:path>
            </a:pathLst>
          </a:custGeom>
          <a:solidFill>
            <a:srgbClr val="1E83DF"/>
          </a:solidFill>
        </p:spPr>
      </p:sp>
      <p:sp>
        <p:nvSpPr>
          <p:cNvPr id="7" name="Shape 3"/>
          <p:cNvSpPr/>
          <p:nvPr/>
        </p:nvSpPr>
        <p:spPr>
          <a:xfrm>
            <a:off x="4736592" y="1883664"/>
            <a:ext cx="1152144" cy="1152144"/>
          </a:xfrm>
          <a:custGeom>
            <a:avLst/>
            <a:gdLst/>
            <a:ahLst/>
            <a:cxnLst/>
            <a:rect l="l" t="t" r="r" b="b"/>
            <a:pathLst>
              <a:path w="1152144" h="1152144">
                <a:moveTo>
                  <a:pt x="576072" y="0"/>
                </a:moveTo>
                <a:cubicBezTo>
                  <a:pt x="894228" y="0"/>
                  <a:pt x="1152144" y="257916"/>
                  <a:pt x="1152144" y="576072"/>
                </a:cubicBezTo>
                <a:cubicBezTo>
                  <a:pt x="1152144" y="894228"/>
                  <a:pt x="894228" y="1152144"/>
                  <a:pt x="576072" y="1152144"/>
                </a:cubicBezTo>
                <a:cubicBezTo>
                  <a:pt x="257916" y="1152144"/>
                  <a:pt x="0" y="894228"/>
                  <a:pt x="0" y="576072"/>
                </a:cubicBezTo>
                <a:cubicBezTo>
                  <a:pt x="0" y="257916"/>
                  <a:pt x="257916" y="0"/>
                  <a:pt x="576072" y="0"/>
                </a:cubicBezTo>
                <a:close/>
                <a:moveTo>
                  <a:pt x="576072" y="91440"/>
                </a:moveTo>
                <a:cubicBezTo>
                  <a:pt x="308417" y="91440"/>
                  <a:pt x="91440" y="308417"/>
                  <a:pt x="91440" y="576072"/>
                </a:cubicBezTo>
                <a:cubicBezTo>
                  <a:pt x="91440" y="843727"/>
                  <a:pt x="308417" y="1060704"/>
                  <a:pt x="576072" y="1060704"/>
                </a:cubicBezTo>
                <a:cubicBezTo>
                  <a:pt x="843727" y="1060704"/>
                  <a:pt x="1060704" y="843727"/>
                  <a:pt x="1060704" y="576072"/>
                </a:cubicBezTo>
                <a:cubicBezTo>
                  <a:pt x="1060704" y="308417"/>
                  <a:pt x="843727" y="91440"/>
                  <a:pt x="576072" y="91440"/>
                </a:cubicBezTo>
                <a:close/>
              </a:path>
            </a:pathLst>
          </a:custGeom>
          <a:solidFill>
            <a:srgbClr val="1E83DF"/>
          </a:solidFill>
        </p:spPr>
      </p:sp>
      <p:sp>
        <p:nvSpPr>
          <p:cNvPr id="8" name="Shape 4"/>
          <p:cNvSpPr/>
          <p:nvPr/>
        </p:nvSpPr>
        <p:spPr>
          <a:xfrm>
            <a:off x="5961888" y="2258568"/>
            <a:ext cx="914400" cy="914400"/>
          </a:xfrm>
          <a:custGeom>
            <a:avLst/>
            <a:gdLst/>
            <a:ahLst/>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moveTo>
                  <a:pt x="457200" y="91440"/>
                </a:moveTo>
                <a:cubicBezTo>
                  <a:pt x="255196" y="91440"/>
                  <a:pt x="91440" y="255196"/>
                  <a:pt x="91440" y="457200"/>
                </a:cubicBezTo>
                <a:cubicBezTo>
                  <a:pt x="91440" y="659204"/>
                  <a:pt x="255196" y="822960"/>
                  <a:pt x="457200" y="822960"/>
                </a:cubicBezTo>
                <a:cubicBezTo>
                  <a:pt x="659204" y="822960"/>
                  <a:pt x="822960" y="659204"/>
                  <a:pt x="822960" y="457200"/>
                </a:cubicBezTo>
                <a:cubicBezTo>
                  <a:pt x="822960" y="255196"/>
                  <a:pt x="659204" y="91440"/>
                  <a:pt x="457200" y="91440"/>
                </a:cubicBezTo>
                <a:close/>
              </a:path>
            </a:pathLst>
          </a:custGeom>
          <a:solidFill>
            <a:srgbClr val="1E83DF"/>
          </a:solidFill>
        </p:spPr>
      </p:sp>
      <p:sp>
        <p:nvSpPr>
          <p:cNvPr id="9" name="Shape 5"/>
          <p:cNvSpPr/>
          <p:nvPr/>
        </p:nvSpPr>
        <p:spPr>
          <a:xfrm>
            <a:off x="3794760" y="2624328"/>
            <a:ext cx="182880" cy="182880"/>
          </a:xfrm>
          <a:custGeom>
            <a:avLst/>
            <a:gdLst/>
            <a:ahLst/>
            <a:cxnLst/>
            <a:rect l="l" t="t" r="r" b="b"/>
            <a:pathLst>
              <a:path w="182880" h="182880">
                <a:moveTo>
                  <a:pt x="11960" y="13051"/>
                </a:moveTo>
                <a:cubicBezTo>
                  <a:pt x="29376" y="-4350"/>
                  <a:pt x="57613" y="-4350"/>
                  <a:pt x="75028" y="13051"/>
                </a:cubicBezTo>
                <a:cubicBezTo>
                  <a:pt x="76312" y="14333"/>
                  <a:pt x="77516" y="15692"/>
                  <a:pt x="78633" y="17121"/>
                </a:cubicBezTo>
                <a:cubicBezTo>
                  <a:pt x="90308" y="32046"/>
                  <a:pt x="103054" y="46413"/>
                  <a:pt x="116873" y="60219"/>
                </a:cubicBezTo>
                <a:cubicBezTo>
                  <a:pt x="131828" y="75161"/>
                  <a:pt x="148038" y="89447"/>
                  <a:pt x="165504" y="103079"/>
                </a:cubicBezTo>
                <a:cubicBezTo>
                  <a:pt x="185175" y="118430"/>
                  <a:pt x="188665" y="146808"/>
                  <a:pt x="173300" y="166461"/>
                </a:cubicBezTo>
                <a:cubicBezTo>
                  <a:pt x="172166" y="167912"/>
                  <a:pt x="170944" y="169293"/>
                  <a:pt x="169641" y="170594"/>
                </a:cubicBezTo>
                <a:cubicBezTo>
                  <a:pt x="153246" y="186975"/>
                  <a:pt x="126664" y="186975"/>
                  <a:pt x="110269" y="170594"/>
                </a:cubicBezTo>
                <a:cubicBezTo>
                  <a:pt x="108433" y="168760"/>
                  <a:pt x="106771" y="166759"/>
                  <a:pt x="105305" y="164618"/>
                </a:cubicBezTo>
                <a:cubicBezTo>
                  <a:pt x="91726" y="144785"/>
                  <a:pt x="77444" y="127384"/>
                  <a:pt x="62461" y="112414"/>
                </a:cubicBezTo>
                <a:cubicBezTo>
                  <a:pt x="48856" y="98820"/>
                  <a:pt x="34000" y="86560"/>
                  <a:pt x="17893" y="75632"/>
                </a:cubicBezTo>
                <a:cubicBezTo>
                  <a:pt x="-758" y="62978"/>
                  <a:pt x="-5611" y="37613"/>
                  <a:pt x="7054" y="18978"/>
                </a:cubicBezTo>
                <a:cubicBezTo>
                  <a:pt x="8499" y="16852"/>
                  <a:pt x="10142" y="14868"/>
                  <a:pt x="11960" y="13051"/>
                </a:cubicBezTo>
                <a:close/>
              </a:path>
            </a:pathLst>
          </a:custGeom>
          <a:solidFill>
            <a:srgbClr val="1E83DF"/>
          </a:solidFill>
        </p:spPr>
      </p:sp>
      <p:sp>
        <p:nvSpPr>
          <p:cNvPr id="10" name="Shape 6"/>
          <p:cNvSpPr/>
          <p:nvPr/>
        </p:nvSpPr>
        <p:spPr>
          <a:xfrm>
            <a:off x="4672584" y="2715768"/>
            <a:ext cx="182880" cy="137160"/>
          </a:xfrm>
          <a:custGeom>
            <a:avLst/>
            <a:gdLst/>
            <a:ahLst/>
            <a:cxnLst/>
            <a:rect l="l" t="t" r="r" b="b"/>
            <a:pathLst>
              <a:path w="182880" h="137160">
                <a:moveTo>
                  <a:pt x="177336" y="18586"/>
                </a:moveTo>
                <a:cubicBezTo>
                  <a:pt x="188749" y="38067"/>
                  <a:pt x="181976" y="62977"/>
                  <a:pt x="162207" y="74225"/>
                </a:cubicBezTo>
                <a:cubicBezTo>
                  <a:pt x="161230" y="74781"/>
                  <a:pt x="160230" y="75297"/>
                  <a:pt x="159210" y="75772"/>
                </a:cubicBezTo>
                <a:lnTo>
                  <a:pt x="157666" y="76454"/>
                </a:lnTo>
                <a:cubicBezTo>
                  <a:pt x="142642" y="82727"/>
                  <a:pt x="127858" y="90001"/>
                  <a:pt x="113314" y="98275"/>
                </a:cubicBezTo>
                <a:cubicBezTo>
                  <a:pt x="97507" y="107269"/>
                  <a:pt x="81983" y="117445"/>
                  <a:pt x="66743" y="128803"/>
                </a:cubicBezTo>
                <a:cubicBezTo>
                  <a:pt x="48293" y="142554"/>
                  <a:pt x="22025" y="138961"/>
                  <a:pt x="8071" y="120780"/>
                </a:cubicBezTo>
                <a:cubicBezTo>
                  <a:pt x="7027" y="119420"/>
                  <a:pt x="6070" y="117997"/>
                  <a:pt x="5204" y="116520"/>
                </a:cubicBezTo>
                <a:cubicBezTo>
                  <a:pt x="-5509" y="98233"/>
                  <a:pt x="849" y="74850"/>
                  <a:pt x="19406" y="64292"/>
                </a:cubicBezTo>
                <a:cubicBezTo>
                  <a:pt x="21523" y="63087"/>
                  <a:pt x="23751" y="62083"/>
                  <a:pt x="26060" y="61291"/>
                </a:cubicBezTo>
                <a:cubicBezTo>
                  <a:pt x="45696" y="54561"/>
                  <a:pt x="63464" y="46673"/>
                  <a:pt x="79363" y="37627"/>
                </a:cubicBezTo>
                <a:cubicBezTo>
                  <a:pt x="93732" y="29452"/>
                  <a:pt x="107261" y="19941"/>
                  <a:pt x="119951" y="9093"/>
                </a:cubicBezTo>
                <a:cubicBezTo>
                  <a:pt x="135688" y="-4359"/>
                  <a:pt x="159511" y="-2693"/>
                  <a:pt x="173162" y="12814"/>
                </a:cubicBezTo>
                <a:cubicBezTo>
                  <a:pt x="174737" y="14603"/>
                  <a:pt x="176134" y="16536"/>
                  <a:pt x="177336" y="18586"/>
                </a:cubicBezTo>
                <a:close/>
              </a:path>
            </a:pathLst>
          </a:custGeom>
          <a:solidFill>
            <a:srgbClr val="1E83DF"/>
          </a:solidFill>
        </p:spPr>
      </p:sp>
      <p:sp>
        <p:nvSpPr>
          <p:cNvPr id="11" name="Shape 7"/>
          <p:cNvSpPr/>
          <p:nvPr/>
        </p:nvSpPr>
        <p:spPr>
          <a:xfrm>
            <a:off x="5833872" y="2542032"/>
            <a:ext cx="201168" cy="109728"/>
          </a:xfrm>
          <a:custGeom>
            <a:avLst/>
            <a:gdLst/>
            <a:ahLst/>
            <a:cxnLst/>
            <a:rect l="l" t="t" r="r" b="b"/>
            <a:pathLst>
              <a:path w="201168" h="109728">
                <a:moveTo>
                  <a:pt x="199838" y="79395"/>
                </a:moveTo>
                <a:cubicBezTo>
                  <a:pt x="193734" y="101220"/>
                  <a:pt x="170319" y="114172"/>
                  <a:pt x="147538" y="108324"/>
                </a:cubicBezTo>
                <a:cubicBezTo>
                  <a:pt x="145848" y="107890"/>
                  <a:pt x="144188" y="107357"/>
                  <a:pt x="142567" y="106728"/>
                </a:cubicBezTo>
                <a:cubicBezTo>
                  <a:pt x="126941" y="100668"/>
                  <a:pt x="110748" y="95487"/>
                  <a:pt x="93988" y="91185"/>
                </a:cubicBezTo>
                <a:cubicBezTo>
                  <a:pt x="75772" y="86508"/>
                  <a:pt x="56887" y="82871"/>
                  <a:pt x="37332" y="80271"/>
                </a:cubicBezTo>
                <a:cubicBezTo>
                  <a:pt x="13659" y="77124"/>
                  <a:pt x="-2869" y="56186"/>
                  <a:pt x="416" y="33506"/>
                </a:cubicBezTo>
                <a:cubicBezTo>
                  <a:pt x="662" y="31809"/>
                  <a:pt x="1017" y="30129"/>
                  <a:pt x="1480" y="28474"/>
                </a:cubicBezTo>
                <a:cubicBezTo>
                  <a:pt x="7210" y="7987"/>
                  <a:pt x="29190" y="-4171"/>
                  <a:pt x="50575" y="1318"/>
                </a:cubicBezTo>
                <a:cubicBezTo>
                  <a:pt x="53015" y="1944"/>
                  <a:pt x="55387" y="2790"/>
                  <a:pt x="57661" y="3844"/>
                </a:cubicBezTo>
                <a:cubicBezTo>
                  <a:pt x="76996" y="12808"/>
                  <a:pt x="95824" y="19642"/>
                  <a:pt x="114146" y="24345"/>
                </a:cubicBezTo>
                <a:cubicBezTo>
                  <a:pt x="130704" y="28596"/>
                  <a:pt x="147640" y="31310"/>
                  <a:pt x="164953" y="32487"/>
                </a:cubicBezTo>
                <a:cubicBezTo>
                  <a:pt x="186423" y="33947"/>
                  <a:pt x="202592" y="51805"/>
                  <a:pt x="201069" y="72374"/>
                </a:cubicBezTo>
                <a:cubicBezTo>
                  <a:pt x="200893" y="74747"/>
                  <a:pt x="200481" y="77097"/>
                  <a:pt x="199838" y="79395"/>
                </a:cubicBezTo>
                <a:close/>
              </a:path>
            </a:pathLst>
          </a:custGeom>
          <a:solidFill>
            <a:srgbClr val="1E83DF"/>
          </a:solidFill>
        </p:spPr>
      </p:sp>
      <p:sp>
        <p:nvSpPr>
          <p:cNvPr id="12" name="Shape 8"/>
          <p:cNvSpPr/>
          <p:nvPr/>
        </p:nvSpPr>
        <p:spPr>
          <a:xfrm>
            <a:off x="3227832" y="2057400"/>
            <a:ext cx="384048" cy="402336"/>
          </a:xfrm>
          <a:custGeom>
            <a:avLst/>
            <a:gdLst/>
            <a:ahLst/>
            <a:cxnLst/>
            <a:rect l="l" t="t" r="r" b="b"/>
            <a:pathLst>
              <a:path w="384048" h="402336">
                <a:moveTo>
                  <a:pt x="192024" y="402336"/>
                </a:moveTo>
                <a:lnTo>
                  <a:pt x="37851" y="402336"/>
                </a:lnTo>
                <a:cubicBezTo>
                  <a:pt x="16982" y="402336"/>
                  <a:pt x="0" y="385641"/>
                  <a:pt x="0" y="365120"/>
                </a:cubicBezTo>
                <a:lnTo>
                  <a:pt x="0" y="45299"/>
                </a:lnTo>
                <a:cubicBezTo>
                  <a:pt x="0" y="24778"/>
                  <a:pt x="16982" y="8083"/>
                  <a:pt x="37851" y="8083"/>
                </a:cubicBezTo>
                <a:lnTo>
                  <a:pt x="114476" y="8083"/>
                </a:lnTo>
                <a:cubicBezTo>
                  <a:pt x="122632" y="8083"/>
                  <a:pt x="129247" y="14517"/>
                  <a:pt x="129247" y="22452"/>
                </a:cubicBezTo>
                <a:cubicBezTo>
                  <a:pt x="129247" y="30386"/>
                  <a:pt x="122632" y="36821"/>
                  <a:pt x="114476" y="36821"/>
                </a:cubicBezTo>
                <a:lnTo>
                  <a:pt x="37851" y="36821"/>
                </a:lnTo>
                <a:cubicBezTo>
                  <a:pt x="33267" y="36821"/>
                  <a:pt x="29542" y="40624"/>
                  <a:pt x="29542" y="45299"/>
                </a:cubicBezTo>
                <a:lnTo>
                  <a:pt x="29542" y="365124"/>
                </a:lnTo>
                <a:cubicBezTo>
                  <a:pt x="29542" y="369799"/>
                  <a:pt x="33267" y="373602"/>
                  <a:pt x="37851" y="373602"/>
                </a:cubicBezTo>
                <a:lnTo>
                  <a:pt x="192024" y="373602"/>
                </a:lnTo>
                <a:cubicBezTo>
                  <a:pt x="200180" y="373602"/>
                  <a:pt x="206795" y="380037"/>
                  <a:pt x="206795" y="387971"/>
                </a:cubicBezTo>
                <a:cubicBezTo>
                  <a:pt x="206795" y="395906"/>
                  <a:pt x="200180" y="402336"/>
                  <a:pt x="192024" y="402336"/>
                </a:cubicBezTo>
                <a:close/>
                <a:moveTo>
                  <a:pt x="369277" y="211945"/>
                </a:moveTo>
                <a:cubicBezTo>
                  <a:pt x="361121" y="211945"/>
                  <a:pt x="354506" y="205510"/>
                  <a:pt x="354506" y="197576"/>
                </a:cubicBezTo>
                <a:lnTo>
                  <a:pt x="354506" y="45299"/>
                </a:lnTo>
                <a:cubicBezTo>
                  <a:pt x="354506" y="40624"/>
                  <a:pt x="350781" y="36821"/>
                  <a:pt x="346197" y="36821"/>
                </a:cubicBezTo>
                <a:lnTo>
                  <a:pt x="269572" y="36821"/>
                </a:lnTo>
                <a:cubicBezTo>
                  <a:pt x="261416" y="36821"/>
                  <a:pt x="254801" y="30386"/>
                  <a:pt x="254801" y="22452"/>
                </a:cubicBezTo>
                <a:cubicBezTo>
                  <a:pt x="254801" y="14517"/>
                  <a:pt x="261416" y="8083"/>
                  <a:pt x="269572" y="8083"/>
                </a:cubicBezTo>
                <a:lnTo>
                  <a:pt x="346197" y="8083"/>
                </a:lnTo>
                <a:cubicBezTo>
                  <a:pt x="367066" y="8083"/>
                  <a:pt x="384048" y="24778"/>
                  <a:pt x="384048" y="45299"/>
                </a:cubicBezTo>
                <a:lnTo>
                  <a:pt x="384048" y="197576"/>
                </a:lnTo>
                <a:cubicBezTo>
                  <a:pt x="384048" y="205510"/>
                  <a:pt x="377433" y="211945"/>
                  <a:pt x="369277" y="211945"/>
                </a:cubicBezTo>
                <a:close/>
                <a:moveTo>
                  <a:pt x="302807" y="114953"/>
                </a:moveTo>
                <a:lnTo>
                  <a:pt x="81241" y="114953"/>
                </a:lnTo>
                <a:cubicBezTo>
                  <a:pt x="73117" y="114953"/>
                  <a:pt x="66470" y="108487"/>
                  <a:pt x="66470" y="100584"/>
                </a:cubicBezTo>
                <a:cubicBezTo>
                  <a:pt x="66470" y="92681"/>
                  <a:pt x="73117" y="86215"/>
                  <a:pt x="81241" y="86215"/>
                </a:cubicBezTo>
                <a:lnTo>
                  <a:pt x="302807" y="86215"/>
                </a:lnTo>
                <a:cubicBezTo>
                  <a:pt x="310931" y="86215"/>
                  <a:pt x="317578" y="92681"/>
                  <a:pt x="317578" y="100584"/>
                </a:cubicBezTo>
                <a:cubicBezTo>
                  <a:pt x="317578" y="108487"/>
                  <a:pt x="310931" y="114953"/>
                  <a:pt x="302807" y="114953"/>
                </a:cubicBezTo>
                <a:close/>
                <a:moveTo>
                  <a:pt x="236337" y="172430"/>
                </a:moveTo>
                <a:lnTo>
                  <a:pt x="81241" y="172430"/>
                </a:lnTo>
                <a:cubicBezTo>
                  <a:pt x="73117" y="172430"/>
                  <a:pt x="66470" y="165964"/>
                  <a:pt x="66470" y="158061"/>
                </a:cubicBezTo>
                <a:cubicBezTo>
                  <a:pt x="66470" y="150158"/>
                  <a:pt x="73117" y="143691"/>
                  <a:pt x="81241" y="143691"/>
                </a:cubicBezTo>
                <a:lnTo>
                  <a:pt x="236337" y="143691"/>
                </a:lnTo>
                <a:cubicBezTo>
                  <a:pt x="244461" y="143691"/>
                  <a:pt x="251108" y="150158"/>
                  <a:pt x="251108" y="158061"/>
                </a:cubicBezTo>
                <a:cubicBezTo>
                  <a:pt x="251108" y="165964"/>
                  <a:pt x="244461" y="172430"/>
                  <a:pt x="236337" y="172430"/>
                </a:cubicBezTo>
                <a:close/>
                <a:moveTo>
                  <a:pt x="177253" y="229906"/>
                </a:moveTo>
                <a:lnTo>
                  <a:pt x="81241" y="229906"/>
                </a:lnTo>
                <a:cubicBezTo>
                  <a:pt x="73117" y="229906"/>
                  <a:pt x="66470" y="223440"/>
                  <a:pt x="66470" y="215537"/>
                </a:cubicBezTo>
                <a:cubicBezTo>
                  <a:pt x="66470" y="207634"/>
                  <a:pt x="73117" y="201168"/>
                  <a:pt x="81241" y="201168"/>
                </a:cubicBezTo>
                <a:lnTo>
                  <a:pt x="177253" y="201168"/>
                </a:lnTo>
                <a:cubicBezTo>
                  <a:pt x="185377" y="201168"/>
                  <a:pt x="192024" y="207634"/>
                  <a:pt x="192024" y="215537"/>
                </a:cubicBezTo>
                <a:cubicBezTo>
                  <a:pt x="192024" y="223440"/>
                  <a:pt x="185377" y="229906"/>
                  <a:pt x="177253" y="229906"/>
                </a:cubicBezTo>
                <a:close/>
                <a:moveTo>
                  <a:pt x="147711" y="287383"/>
                </a:moveTo>
                <a:lnTo>
                  <a:pt x="81241" y="287383"/>
                </a:lnTo>
                <a:cubicBezTo>
                  <a:pt x="73117" y="287383"/>
                  <a:pt x="66470" y="280917"/>
                  <a:pt x="66470" y="273014"/>
                </a:cubicBezTo>
                <a:cubicBezTo>
                  <a:pt x="66470" y="265111"/>
                  <a:pt x="73117" y="258645"/>
                  <a:pt x="81241" y="258645"/>
                </a:cubicBezTo>
                <a:lnTo>
                  <a:pt x="147711" y="258645"/>
                </a:lnTo>
                <a:cubicBezTo>
                  <a:pt x="155835" y="258645"/>
                  <a:pt x="162482" y="265111"/>
                  <a:pt x="162482" y="273014"/>
                </a:cubicBezTo>
                <a:cubicBezTo>
                  <a:pt x="162482" y="280917"/>
                  <a:pt x="155835" y="287383"/>
                  <a:pt x="147711" y="287383"/>
                </a:cubicBezTo>
                <a:close/>
                <a:moveTo>
                  <a:pt x="231260" y="44904"/>
                </a:moveTo>
                <a:lnTo>
                  <a:pt x="152788" y="44904"/>
                </a:lnTo>
                <a:cubicBezTo>
                  <a:pt x="145172" y="44904"/>
                  <a:pt x="138940" y="38842"/>
                  <a:pt x="138940" y="31433"/>
                </a:cubicBezTo>
                <a:lnTo>
                  <a:pt x="138940" y="13471"/>
                </a:lnTo>
                <a:cubicBezTo>
                  <a:pt x="138940" y="6062"/>
                  <a:pt x="145172" y="0"/>
                  <a:pt x="152788" y="0"/>
                </a:cubicBezTo>
                <a:lnTo>
                  <a:pt x="231260" y="0"/>
                </a:lnTo>
                <a:cubicBezTo>
                  <a:pt x="238876" y="0"/>
                  <a:pt x="245108" y="6062"/>
                  <a:pt x="245108" y="13471"/>
                </a:cubicBezTo>
                <a:lnTo>
                  <a:pt x="245108" y="31433"/>
                </a:lnTo>
                <a:cubicBezTo>
                  <a:pt x="245108" y="38842"/>
                  <a:pt x="238876" y="44904"/>
                  <a:pt x="231260" y="44904"/>
                </a:cubicBezTo>
                <a:close/>
                <a:moveTo>
                  <a:pt x="288036" y="402336"/>
                </a:moveTo>
                <a:cubicBezTo>
                  <a:pt x="263908" y="402336"/>
                  <a:pt x="240995" y="397230"/>
                  <a:pt x="223519" y="387958"/>
                </a:cubicBezTo>
                <a:cubicBezTo>
                  <a:pt x="214259" y="383045"/>
                  <a:pt x="206855" y="377154"/>
                  <a:pt x="201510" y="370445"/>
                </a:cubicBezTo>
                <a:cubicBezTo>
                  <a:pt x="195301" y="362664"/>
                  <a:pt x="192024" y="353813"/>
                  <a:pt x="192024" y="344859"/>
                </a:cubicBezTo>
                <a:cubicBezTo>
                  <a:pt x="192024" y="331294"/>
                  <a:pt x="199516" y="318294"/>
                  <a:pt x="213119" y="308263"/>
                </a:cubicBezTo>
                <a:lnTo>
                  <a:pt x="230969" y="331164"/>
                </a:lnTo>
                <a:cubicBezTo>
                  <a:pt x="227456" y="333750"/>
                  <a:pt x="221566" y="338977"/>
                  <a:pt x="221566" y="344859"/>
                </a:cubicBezTo>
                <a:cubicBezTo>
                  <a:pt x="221566" y="350697"/>
                  <a:pt x="227585" y="357379"/>
                  <a:pt x="237662" y="362727"/>
                </a:cubicBezTo>
                <a:cubicBezTo>
                  <a:pt x="250684" y="369637"/>
                  <a:pt x="269046" y="373598"/>
                  <a:pt x="288036" y="373598"/>
                </a:cubicBezTo>
                <a:cubicBezTo>
                  <a:pt x="307026" y="373598"/>
                  <a:pt x="325388" y="369637"/>
                  <a:pt x="338410" y="362727"/>
                </a:cubicBezTo>
                <a:cubicBezTo>
                  <a:pt x="348487" y="357379"/>
                  <a:pt x="354506" y="350697"/>
                  <a:pt x="354506" y="344859"/>
                </a:cubicBezTo>
                <a:cubicBezTo>
                  <a:pt x="354506" y="338977"/>
                  <a:pt x="348616" y="333750"/>
                  <a:pt x="345103" y="331164"/>
                </a:cubicBezTo>
                <a:lnTo>
                  <a:pt x="362948" y="308263"/>
                </a:lnTo>
                <a:cubicBezTo>
                  <a:pt x="376556" y="318294"/>
                  <a:pt x="384048" y="331294"/>
                  <a:pt x="384048" y="344859"/>
                </a:cubicBezTo>
                <a:cubicBezTo>
                  <a:pt x="384048" y="353813"/>
                  <a:pt x="380771" y="362664"/>
                  <a:pt x="374567" y="370445"/>
                </a:cubicBezTo>
                <a:cubicBezTo>
                  <a:pt x="369222" y="377154"/>
                  <a:pt x="361813" y="383045"/>
                  <a:pt x="352558" y="387958"/>
                </a:cubicBezTo>
                <a:cubicBezTo>
                  <a:pt x="335077" y="397230"/>
                  <a:pt x="312164" y="402336"/>
                  <a:pt x="288036" y="402336"/>
                </a:cubicBezTo>
                <a:close/>
                <a:moveTo>
                  <a:pt x="288036" y="352044"/>
                </a:moveTo>
                <a:cubicBezTo>
                  <a:pt x="263908" y="352044"/>
                  <a:pt x="240995" y="346938"/>
                  <a:pt x="223519" y="337666"/>
                </a:cubicBezTo>
                <a:cubicBezTo>
                  <a:pt x="214259" y="332753"/>
                  <a:pt x="206855" y="326862"/>
                  <a:pt x="201510" y="320153"/>
                </a:cubicBezTo>
                <a:cubicBezTo>
                  <a:pt x="195301" y="312372"/>
                  <a:pt x="192024" y="303521"/>
                  <a:pt x="192024" y="294567"/>
                </a:cubicBezTo>
                <a:cubicBezTo>
                  <a:pt x="192024" y="281002"/>
                  <a:pt x="199516" y="268002"/>
                  <a:pt x="213119" y="257971"/>
                </a:cubicBezTo>
                <a:lnTo>
                  <a:pt x="230969" y="280872"/>
                </a:lnTo>
                <a:cubicBezTo>
                  <a:pt x="227456" y="283458"/>
                  <a:pt x="221566" y="288685"/>
                  <a:pt x="221566" y="294567"/>
                </a:cubicBezTo>
                <a:cubicBezTo>
                  <a:pt x="221566" y="300405"/>
                  <a:pt x="227585" y="307087"/>
                  <a:pt x="237662" y="312435"/>
                </a:cubicBezTo>
                <a:cubicBezTo>
                  <a:pt x="250684" y="319345"/>
                  <a:pt x="269046" y="323306"/>
                  <a:pt x="288036" y="323306"/>
                </a:cubicBezTo>
                <a:cubicBezTo>
                  <a:pt x="307026" y="323306"/>
                  <a:pt x="325388" y="319345"/>
                  <a:pt x="338410" y="312435"/>
                </a:cubicBezTo>
                <a:cubicBezTo>
                  <a:pt x="348487" y="307087"/>
                  <a:pt x="354506" y="300405"/>
                  <a:pt x="354506" y="294567"/>
                </a:cubicBezTo>
                <a:cubicBezTo>
                  <a:pt x="354506" y="288685"/>
                  <a:pt x="348616" y="283458"/>
                  <a:pt x="345103" y="280872"/>
                </a:cubicBezTo>
                <a:lnTo>
                  <a:pt x="362948" y="257971"/>
                </a:lnTo>
                <a:cubicBezTo>
                  <a:pt x="376556" y="268002"/>
                  <a:pt x="384048" y="281002"/>
                  <a:pt x="384048" y="294567"/>
                </a:cubicBezTo>
                <a:cubicBezTo>
                  <a:pt x="384048" y="303521"/>
                  <a:pt x="380771" y="312372"/>
                  <a:pt x="374567" y="320153"/>
                </a:cubicBezTo>
                <a:cubicBezTo>
                  <a:pt x="369222" y="326862"/>
                  <a:pt x="361813" y="332753"/>
                  <a:pt x="352558" y="337666"/>
                </a:cubicBezTo>
                <a:cubicBezTo>
                  <a:pt x="335077" y="346938"/>
                  <a:pt x="312164" y="352044"/>
                  <a:pt x="288036" y="352044"/>
                </a:cubicBezTo>
                <a:close/>
                <a:moveTo>
                  <a:pt x="288036" y="301752"/>
                </a:moveTo>
                <a:cubicBezTo>
                  <a:pt x="264190" y="301752"/>
                  <a:pt x="241539" y="297360"/>
                  <a:pt x="224257" y="289381"/>
                </a:cubicBezTo>
                <a:cubicBezTo>
                  <a:pt x="203472" y="279790"/>
                  <a:pt x="192024" y="265762"/>
                  <a:pt x="192024" y="249888"/>
                </a:cubicBezTo>
                <a:cubicBezTo>
                  <a:pt x="192024" y="234015"/>
                  <a:pt x="203472" y="219987"/>
                  <a:pt x="224257" y="210396"/>
                </a:cubicBezTo>
                <a:cubicBezTo>
                  <a:pt x="241539" y="202416"/>
                  <a:pt x="264190" y="198025"/>
                  <a:pt x="288036" y="198025"/>
                </a:cubicBezTo>
                <a:cubicBezTo>
                  <a:pt x="311882" y="198025"/>
                  <a:pt x="334533" y="202416"/>
                  <a:pt x="351815" y="210396"/>
                </a:cubicBezTo>
                <a:cubicBezTo>
                  <a:pt x="372600" y="219987"/>
                  <a:pt x="384048" y="234015"/>
                  <a:pt x="384048" y="249888"/>
                </a:cubicBezTo>
                <a:cubicBezTo>
                  <a:pt x="384048" y="265762"/>
                  <a:pt x="372600" y="279790"/>
                  <a:pt x="351815" y="289381"/>
                </a:cubicBezTo>
                <a:cubicBezTo>
                  <a:pt x="334533" y="297360"/>
                  <a:pt x="311882" y="301752"/>
                  <a:pt x="288036" y="301752"/>
                </a:cubicBezTo>
                <a:close/>
                <a:moveTo>
                  <a:pt x="288036" y="226763"/>
                </a:moveTo>
                <a:cubicBezTo>
                  <a:pt x="268764" y="226763"/>
                  <a:pt x="250134" y="230261"/>
                  <a:pt x="236923" y="236359"/>
                </a:cubicBezTo>
                <a:cubicBezTo>
                  <a:pt x="226316" y="241253"/>
                  <a:pt x="221566" y="246682"/>
                  <a:pt x="221566" y="249888"/>
                </a:cubicBezTo>
                <a:cubicBezTo>
                  <a:pt x="221566" y="253094"/>
                  <a:pt x="226316" y="258523"/>
                  <a:pt x="236923" y="263418"/>
                </a:cubicBezTo>
                <a:cubicBezTo>
                  <a:pt x="250134" y="269516"/>
                  <a:pt x="268764" y="273014"/>
                  <a:pt x="288036" y="273014"/>
                </a:cubicBezTo>
                <a:cubicBezTo>
                  <a:pt x="307308" y="273014"/>
                  <a:pt x="325938" y="269516"/>
                  <a:pt x="339149" y="263418"/>
                </a:cubicBezTo>
                <a:cubicBezTo>
                  <a:pt x="349756" y="258523"/>
                  <a:pt x="354506" y="253094"/>
                  <a:pt x="354506" y="249888"/>
                </a:cubicBezTo>
                <a:cubicBezTo>
                  <a:pt x="354506" y="246682"/>
                  <a:pt x="349756" y="241253"/>
                  <a:pt x="339149" y="236359"/>
                </a:cubicBezTo>
                <a:cubicBezTo>
                  <a:pt x="325938" y="230261"/>
                  <a:pt x="307308" y="226763"/>
                  <a:pt x="288036" y="226763"/>
                </a:cubicBezTo>
                <a:close/>
              </a:path>
            </a:pathLst>
          </a:custGeom>
          <a:solidFill>
            <a:srgbClr val="1E83DF"/>
          </a:solidFill>
        </p:spPr>
      </p:sp>
      <p:sp>
        <p:nvSpPr>
          <p:cNvPr id="13" name="Shape 9"/>
          <p:cNvSpPr/>
          <p:nvPr/>
        </p:nvSpPr>
        <p:spPr>
          <a:xfrm>
            <a:off x="4142232" y="2926080"/>
            <a:ext cx="365760" cy="310896"/>
          </a:xfrm>
          <a:custGeom>
            <a:avLst/>
            <a:gdLst/>
            <a:ahLst/>
            <a:cxnLst/>
            <a:rect l="l" t="t" r="r" b="b"/>
            <a:pathLst>
              <a:path w="365760" h="310896">
                <a:moveTo>
                  <a:pt x="49992" y="272356"/>
                </a:moveTo>
                <a:lnTo>
                  <a:pt x="86061" y="272356"/>
                </a:lnTo>
                <a:cubicBezTo>
                  <a:pt x="92353" y="272356"/>
                  <a:pt x="97452" y="267179"/>
                  <a:pt x="97452" y="260794"/>
                </a:cubicBezTo>
                <a:lnTo>
                  <a:pt x="97452" y="97637"/>
                </a:lnTo>
                <a:cubicBezTo>
                  <a:pt x="97452" y="91251"/>
                  <a:pt x="92352" y="86075"/>
                  <a:pt x="86061" y="86075"/>
                </a:cubicBezTo>
                <a:lnTo>
                  <a:pt x="49992" y="86075"/>
                </a:lnTo>
                <a:cubicBezTo>
                  <a:pt x="43700" y="86075"/>
                  <a:pt x="38601" y="91252"/>
                  <a:pt x="38601" y="97637"/>
                </a:cubicBezTo>
                <a:lnTo>
                  <a:pt x="38601" y="260793"/>
                </a:lnTo>
                <a:cubicBezTo>
                  <a:pt x="38600" y="267179"/>
                  <a:pt x="43700" y="272356"/>
                  <a:pt x="49992" y="272356"/>
                </a:cubicBezTo>
                <a:lnTo>
                  <a:pt x="49992" y="272356"/>
                </a:lnTo>
                <a:close/>
                <a:moveTo>
                  <a:pt x="165866" y="272356"/>
                </a:moveTo>
                <a:lnTo>
                  <a:pt x="201936" y="272356"/>
                </a:lnTo>
                <a:cubicBezTo>
                  <a:pt x="208227" y="272356"/>
                  <a:pt x="213326" y="264788"/>
                  <a:pt x="213326" y="255452"/>
                </a:cubicBezTo>
                <a:lnTo>
                  <a:pt x="213326" y="16905"/>
                </a:lnTo>
                <a:cubicBezTo>
                  <a:pt x="213326" y="7568"/>
                  <a:pt x="208226" y="0"/>
                  <a:pt x="201936" y="0"/>
                </a:cubicBezTo>
                <a:lnTo>
                  <a:pt x="165866" y="0"/>
                </a:lnTo>
                <a:cubicBezTo>
                  <a:pt x="159576" y="0"/>
                  <a:pt x="154476" y="7568"/>
                  <a:pt x="154476" y="16905"/>
                </a:cubicBezTo>
                <a:lnTo>
                  <a:pt x="154476" y="255452"/>
                </a:lnTo>
                <a:cubicBezTo>
                  <a:pt x="154476" y="264788"/>
                  <a:pt x="159575" y="272356"/>
                  <a:pt x="165866" y="272356"/>
                </a:cubicBezTo>
                <a:lnTo>
                  <a:pt x="165866" y="272356"/>
                </a:lnTo>
                <a:close/>
                <a:moveTo>
                  <a:pt x="281741" y="272355"/>
                </a:moveTo>
                <a:lnTo>
                  <a:pt x="317811" y="272355"/>
                </a:lnTo>
                <a:cubicBezTo>
                  <a:pt x="324102" y="272355"/>
                  <a:pt x="329201" y="265324"/>
                  <a:pt x="329201" y="256647"/>
                </a:cubicBezTo>
                <a:lnTo>
                  <a:pt x="329201" y="34979"/>
                </a:lnTo>
                <a:cubicBezTo>
                  <a:pt x="329201" y="26303"/>
                  <a:pt x="324101" y="19271"/>
                  <a:pt x="317811" y="19271"/>
                </a:cubicBezTo>
                <a:lnTo>
                  <a:pt x="281741" y="19271"/>
                </a:lnTo>
                <a:cubicBezTo>
                  <a:pt x="275450" y="19271"/>
                  <a:pt x="270351" y="26303"/>
                  <a:pt x="270351" y="34979"/>
                </a:cubicBezTo>
                <a:lnTo>
                  <a:pt x="270351" y="256647"/>
                </a:lnTo>
                <a:cubicBezTo>
                  <a:pt x="270350" y="265323"/>
                  <a:pt x="275450" y="272355"/>
                  <a:pt x="281741" y="272355"/>
                </a:cubicBezTo>
                <a:close/>
                <a:moveTo>
                  <a:pt x="0" y="291626"/>
                </a:moveTo>
                <a:lnTo>
                  <a:pt x="365760" y="291626"/>
                </a:lnTo>
                <a:lnTo>
                  <a:pt x="365760" y="310896"/>
                </a:lnTo>
                <a:lnTo>
                  <a:pt x="0" y="310896"/>
                </a:lnTo>
                <a:lnTo>
                  <a:pt x="0" y="291626"/>
                </a:lnTo>
                <a:lnTo>
                  <a:pt x="0" y="291626"/>
                </a:lnTo>
                <a:close/>
              </a:path>
            </a:pathLst>
          </a:custGeom>
          <a:solidFill>
            <a:srgbClr val="1E83DF"/>
          </a:solidFill>
        </p:spPr>
      </p:sp>
      <p:sp>
        <p:nvSpPr>
          <p:cNvPr id="14" name="Shape 10"/>
          <p:cNvSpPr/>
          <p:nvPr/>
        </p:nvSpPr>
        <p:spPr>
          <a:xfrm>
            <a:off x="5129784" y="2267712"/>
            <a:ext cx="365760" cy="329184"/>
          </a:xfrm>
          <a:custGeom>
            <a:avLst/>
            <a:gdLst/>
            <a:ahLst/>
            <a:cxnLst/>
            <a:rect l="l" t="t" r="r" b="b"/>
            <a:pathLst>
              <a:path w="365760" h="329184">
                <a:moveTo>
                  <a:pt x="299160" y="296273"/>
                </a:moveTo>
                <a:lnTo>
                  <a:pt x="232719" y="296273"/>
                </a:lnTo>
                <a:lnTo>
                  <a:pt x="232719" y="230439"/>
                </a:lnTo>
                <a:cubicBezTo>
                  <a:pt x="232719" y="220563"/>
                  <a:pt x="226078" y="213983"/>
                  <a:pt x="216112" y="213983"/>
                </a:cubicBezTo>
                <a:lnTo>
                  <a:pt x="149670" y="213983"/>
                </a:lnTo>
                <a:cubicBezTo>
                  <a:pt x="139703" y="213983"/>
                  <a:pt x="133063" y="220563"/>
                  <a:pt x="133063" y="230439"/>
                </a:cubicBezTo>
                <a:lnTo>
                  <a:pt x="133063" y="296273"/>
                </a:lnTo>
                <a:lnTo>
                  <a:pt x="66621" y="296273"/>
                </a:lnTo>
                <a:lnTo>
                  <a:pt x="66621" y="213971"/>
                </a:lnTo>
                <a:lnTo>
                  <a:pt x="33394" y="213971"/>
                </a:lnTo>
                <a:lnTo>
                  <a:pt x="33394" y="312729"/>
                </a:lnTo>
                <a:cubicBezTo>
                  <a:pt x="33394" y="322604"/>
                  <a:pt x="40035" y="329184"/>
                  <a:pt x="50002" y="329184"/>
                </a:cubicBezTo>
                <a:lnTo>
                  <a:pt x="315780" y="329184"/>
                </a:lnTo>
                <a:cubicBezTo>
                  <a:pt x="325747" y="329184"/>
                  <a:pt x="332387" y="322604"/>
                  <a:pt x="332387" y="312729"/>
                </a:cubicBezTo>
                <a:lnTo>
                  <a:pt x="332387" y="213971"/>
                </a:lnTo>
                <a:lnTo>
                  <a:pt x="299160" y="213971"/>
                </a:lnTo>
                <a:lnTo>
                  <a:pt x="299160" y="296273"/>
                </a:lnTo>
                <a:close/>
                <a:moveTo>
                  <a:pt x="166277" y="296273"/>
                </a:moveTo>
                <a:lnTo>
                  <a:pt x="166277" y="246894"/>
                </a:lnTo>
                <a:lnTo>
                  <a:pt x="199504" y="246894"/>
                </a:lnTo>
                <a:lnTo>
                  <a:pt x="199504" y="296273"/>
                </a:lnTo>
                <a:lnTo>
                  <a:pt x="166277" y="296273"/>
                </a:lnTo>
                <a:lnTo>
                  <a:pt x="166277" y="296273"/>
                </a:lnTo>
                <a:close/>
                <a:moveTo>
                  <a:pt x="363945" y="159654"/>
                </a:moveTo>
                <a:lnTo>
                  <a:pt x="330718" y="60896"/>
                </a:lnTo>
                <a:cubicBezTo>
                  <a:pt x="329061" y="54317"/>
                  <a:pt x="322408" y="49379"/>
                  <a:pt x="315768" y="49379"/>
                </a:cubicBezTo>
                <a:lnTo>
                  <a:pt x="49989" y="49379"/>
                </a:lnTo>
                <a:cubicBezTo>
                  <a:pt x="43349" y="49379"/>
                  <a:pt x="36696" y="54317"/>
                  <a:pt x="35039" y="60896"/>
                </a:cubicBezTo>
                <a:lnTo>
                  <a:pt x="1812" y="159654"/>
                </a:lnTo>
                <a:cubicBezTo>
                  <a:pt x="-1515" y="164592"/>
                  <a:pt x="155" y="169530"/>
                  <a:pt x="3469" y="174468"/>
                </a:cubicBezTo>
                <a:cubicBezTo>
                  <a:pt x="6783" y="179406"/>
                  <a:pt x="11779" y="181047"/>
                  <a:pt x="16762" y="181047"/>
                </a:cubicBezTo>
                <a:lnTo>
                  <a:pt x="348995" y="181047"/>
                </a:lnTo>
                <a:cubicBezTo>
                  <a:pt x="353978" y="181047"/>
                  <a:pt x="358961" y="177751"/>
                  <a:pt x="362288" y="174468"/>
                </a:cubicBezTo>
                <a:cubicBezTo>
                  <a:pt x="365614" y="169530"/>
                  <a:pt x="367271" y="164592"/>
                  <a:pt x="363945" y="159654"/>
                </a:cubicBezTo>
                <a:close/>
                <a:moveTo>
                  <a:pt x="199492" y="82290"/>
                </a:moveTo>
                <a:lnTo>
                  <a:pt x="236033" y="82290"/>
                </a:lnTo>
                <a:lnTo>
                  <a:pt x="247657" y="148124"/>
                </a:lnTo>
                <a:lnTo>
                  <a:pt x="199479" y="148124"/>
                </a:lnTo>
                <a:lnTo>
                  <a:pt x="199479" y="82290"/>
                </a:lnTo>
                <a:lnTo>
                  <a:pt x="199492" y="82290"/>
                </a:lnTo>
                <a:close/>
                <a:moveTo>
                  <a:pt x="166277" y="148137"/>
                </a:moveTo>
                <a:lnTo>
                  <a:pt x="119769" y="148137"/>
                </a:lnTo>
                <a:lnTo>
                  <a:pt x="131393" y="82302"/>
                </a:lnTo>
                <a:lnTo>
                  <a:pt x="166277" y="82302"/>
                </a:lnTo>
                <a:lnTo>
                  <a:pt x="166277" y="148137"/>
                </a:lnTo>
                <a:lnTo>
                  <a:pt x="166277" y="148137"/>
                </a:lnTo>
                <a:close/>
                <a:moveTo>
                  <a:pt x="61625" y="82290"/>
                </a:moveTo>
                <a:lnTo>
                  <a:pt x="96509" y="82290"/>
                </a:lnTo>
                <a:lnTo>
                  <a:pt x="84886" y="148124"/>
                </a:lnTo>
                <a:lnTo>
                  <a:pt x="40035" y="148124"/>
                </a:lnTo>
                <a:lnTo>
                  <a:pt x="61625" y="82290"/>
                </a:lnTo>
                <a:close/>
                <a:moveTo>
                  <a:pt x="279227" y="148137"/>
                </a:moveTo>
                <a:lnTo>
                  <a:pt x="267603" y="82302"/>
                </a:lnTo>
                <a:lnTo>
                  <a:pt x="302487" y="82302"/>
                </a:lnTo>
                <a:lnTo>
                  <a:pt x="324077" y="148137"/>
                </a:lnTo>
                <a:lnTo>
                  <a:pt x="279227" y="148137"/>
                </a:lnTo>
                <a:lnTo>
                  <a:pt x="279227" y="148137"/>
                </a:lnTo>
                <a:close/>
                <a:moveTo>
                  <a:pt x="66609" y="0"/>
                </a:moveTo>
                <a:lnTo>
                  <a:pt x="299173" y="0"/>
                </a:lnTo>
                <a:lnTo>
                  <a:pt x="299173" y="32923"/>
                </a:lnTo>
                <a:lnTo>
                  <a:pt x="66609" y="32923"/>
                </a:lnTo>
                <a:lnTo>
                  <a:pt x="66609" y="0"/>
                </a:lnTo>
                <a:lnTo>
                  <a:pt x="66609" y="0"/>
                </a:lnTo>
                <a:close/>
              </a:path>
            </a:pathLst>
          </a:custGeom>
          <a:solidFill>
            <a:srgbClr val="1E83DF"/>
          </a:solidFill>
        </p:spPr>
      </p:sp>
      <p:sp>
        <p:nvSpPr>
          <p:cNvPr id="15" name="Shape 11"/>
          <p:cNvSpPr/>
          <p:nvPr/>
        </p:nvSpPr>
        <p:spPr>
          <a:xfrm>
            <a:off x="6272784" y="2560320"/>
            <a:ext cx="292608" cy="310896"/>
          </a:xfrm>
          <a:custGeom>
            <a:avLst/>
            <a:gdLst/>
            <a:ahLst/>
            <a:cxnLst/>
            <a:rect l="l" t="t" r="r" b="b"/>
            <a:pathLst>
              <a:path w="292608" h="310896">
                <a:moveTo>
                  <a:pt x="144712" y="0"/>
                </a:moveTo>
                <a:cubicBezTo>
                  <a:pt x="155052" y="0"/>
                  <a:pt x="163601" y="7893"/>
                  <a:pt x="164695" y="17991"/>
                </a:cubicBezTo>
                <a:lnTo>
                  <a:pt x="164813" y="20186"/>
                </a:lnTo>
                <a:lnTo>
                  <a:pt x="164813" y="27181"/>
                </a:lnTo>
                <a:lnTo>
                  <a:pt x="244489" y="27181"/>
                </a:lnTo>
                <a:lnTo>
                  <a:pt x="244489" y="38107"/>
                </a:lnTo>
                <a:lnTo>
                  <a:pt x="244467" y="38107"/>
                </a:lnTo>
                <a:lnTo>
                  <a:pt x="292608" y="140392"/>
                </a:lnTo>
                <a:lnTo>
                  <a:pt x="280976" y="140392"/>
                </a:lnTo>
                <a:lnTo>
                  <a:pt x="236373" y="45635"/>
                </a:lnTo>
                <a:lnTo>
                  <a:pt x="191283" y="140392"/>
                </a:lnTo>
                <a:lnTo>
                  <a:pt x="180072" y="140392"/>
                </a:lnTo>
                <a:lnTo>
                  <a:pt x="179784" y="139859"/>
                </a:lnTo>
                <a:lnTo>
                  <a:pt x="228191" y="38107"/>
                </a:lnTo>
                <a:lnTo>
                  <a:pt x="156697" y="38107"/>
                </a:lnTo>
                <a:lnTo>
                  <a:pt x="156697" y="274077"/>
                </a:lnTo>
                <a:lnTo>
                  <a:pt x="244489" y="299593"/>
                </a:lnTo>
                <a:lnTo>
                  <a:pt x="244489" y="310896"/>
                </a:lnTo>
                <a:lnTo>
                  <a:pt x="47390" y="310896"/>
                </a:lnTo>
                <a:lnTo>
                  <a:pt x="47390" y="299593"/>
                </a:lnTo>
                <a:lnTo>
                  <a:pt x="132085" y="274077"/>
                </a:lnTo>
                <a:lnTo>
                  <a:pt x="132085" y="38107"/>
                </a:lnTo>
                <a:lnTo>
                  <a:pt x="64705" y="38107"/>
                </a:lnTo>
                <a:lnTo>
                  <a:pt x="112824" y="140392"/>
                </a:lnTo>
                <a:lnTo>
                  <a:pt x="101192" y="140392"/>
                </a:lnTo>
                <a:lnTo>
                  <a:pt x="56589" y="45635"/>
                </a:lnTo>
                <a:lnTo>
                  <a:pt x="11499" y="140392"/>
                </a:lnTo>
                <a:lnTo>
                  <a:pt x="287" y="140392"/>
                </a:lnTo>
                <a:lnTo>
                  <a:pt x="0" y="139859"/>
                </a:lnTo>
                <a:lnTo>
                  <a:pt x="48429" y="38085"/>
                </a:lnTo>
                <a:lnTo>
                  <a:pt x="47367" y="38085"/>
                </a:lnTo>
                <a:lnTo>
                  <a:pt x="47367" y="27159"/>
                </a:lnTo>
                <a:lnTo>
                  <a:pt x="124610" y="27159"/>
                </a:lnTo>
                <a:lnTo>
                  <a:pt x="124610" y="20186"/>
                </a:lnTo>
                <a:cubicBezTo>
                  <a:pt x="124610" y="9060"/>
                  <a:pt x="133611" y="0"/>
                  <a:pt x="144712" y="0"/>
                </a:cubicBezTo>
                <a:close/>
                <a:moveTo>
                  <a:pt x="111" y="153560"/>
                </a:moveTo>
                <a:lnTo>
                  <a:pt x="112758" y="153560"/>
                </a:lnTo>
                <a:lnTo>
                  <a:pt x="112846" y="155448"/>
                </a:lnTo>
                <a:lnTo>
                  <a:pt x="112846" y="155448"/>
                </a:lnTo>
                <a:cubicBezTo>
                  <a:pt x="112846" y="186737"/>
                  <a:pt x="87592" y="212120"/>
                  <a:pt x="56434" y="212120"/>
                </a:cubicBezTo>
                <a:cubicBezTo>
                  <a:pt x="25276" y="212120"/>
                  <a:pt x="22" y="186737"/>
                  <a:pt x="22" y="155448"/>
                </a:cubicBezTo>
                <a:lnTo>
                  <a:pt x="111" y="153560"/>
                </a:lnTo>
                <a:close/>
                <a:moveTo>
                  <a:pt x="179873" y="153560"/>
                </a:moveTo>
                <a:lnTo>
                  <a:pt x="292497" y="153560"/>
                </a:lnTo>
                <a:lnTo>
                  <a:pt x="292586" y="155448"/>
                </a:lnTo>
                <a:lnTo>
                  <a:pt x="292586" y="155448"/>
                </a:lnTo>
                <a:cubicBezTo>
                  <a:pt x="292586" y="186737"/>
                  <a:pt x="267332" y="212120"/>
                  <a:pt x="236196" y="212120"/>
                </a:cubicBezTo>
                <a:cubicBezTo>
                  <a:pt x="205060" y="212120"/>
                  <a:pt x="179784" y="186737"/>
                  <a:pt x="179784" y="155448"/>
                </a:cubicBezTo>
                <a:lnTo>
                  <a:pt x="179873" y="153560"/>
                </a:lnTo>
                <a:close/>
              </a:path>
            </a:pathLst>
          </a:custGeom>
          <a:solidFill>
            <a:srgbClr val="1E83DF"/>
          </a:solidFill>
        </p:spPr>
      </p:sp>
      <p:sp>
        <p:nvSpPr>
          <p:cNvPr id="16" name="Text 12"/>
          <p:cNvSpPr/>
          <p:nvPr/>
        </p:nvSpPr>
        <p:spPr>
          <a:xfrm>
            <a:off x="640080" y="1133856"/>
            <a:ext cx="2514600"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市场定义</a:t>
            </a:r>
            <a:endParaRPr lang="en-US" sz="1500" dirty="0"/>
          </a:p>
        </p:txBody>
      </p:sp>
      <p:sp>
        <p:nvSpPr>
          <p:cNvPr id="17" name="Text 13"/>
          <p:cNvSpPr/>
          <p:nvPr/>
        </p:nvSpPr>
        <p:spPr>
          <a:xfrm>
            <a:off x="640080" y="1408176"/>
            <a:ext cx="2148840" cy="124523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北京AAAA科技有限公司专注于企业级软件解决方案，主要服务于中国大中型企业，涵盖金融、制造、零售等行业，市场地理范围为中国大陆。</a:t>
            </a:r>
            <a:endParaRPr lang="en-US" sz="1500" dirty="0"/>
          </a:p>
        </p:txBody>
      </p:sp>
      <p:sp>
        <p:nvSpPr>
          <p:cNvPr id="18" name="Text 14"/>
          <p:cNvSpPr/>
          <p:nvPr/>
        </p:nvSpPr>
        <p:spPr>
          <a:xfrm>
            <a:off x="1792224" y="3291840"/>
            <a:ext cx="2203704"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市场规模</a:t>
            </a:r>
            <a:endParaRPr lang="en-US" sz="1500" dirty="0"/>
          </a:p>
        </p:txBody>
      </p:sp>
      <p:sp>
        <p:nvSpPr>
          <p:cNvPr id="19" name="Text 15"/>
          <p:cNvSpPr/>
          <p:nvPr/>
        </p:nvSpPr>
        <p:spPr>
          <a:xfrm>
            <a:off x="1792224" y="3502152"/>
            <a:ext cx="2670048" cy="1014730"/>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根据IDC 2022年报告，中国的企业级软件市场总价值达到1200亿元人民币，预计到2025年将达到1800亿元人民币，年复合增长率为10%。</a:t>
            </a:r>
            <a:endParaRPr lang="en-US" sz="1500" dirty="0"/>
          </a:p>
        </p:txBody>
      </p:sp>
      <p:sp>
        <p:nvSpPr>
          <p:cNvPr id="20" name="Text 16"/>
          <p:cNvSpPr/>
          <p:nvPr/>
        </p:nvSpPr>
        <p:spPr>
          <a:xfrm>
            <a:off x="5806440" y="1097280"/>
            <a:ext cx="2423160"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市场增长率</a:t>
            </a:r>
            <a:endParaRPr lang="en-US" sz="1500" dirty="0"/>
          </a:p>
        </p:txBody>
      </p:sp>
      <p:sp>
        <p:nvSpPr>
          <p:cNvPr id="21" name="Text 17"/>
          <p:cNvSpPr/>
          <p:nvPr/>
        </p:nvSpPr>
        <p:spPr>
          <a:xfrm>
            <a:off x="5815584" y="1316736"/>
            <a:ext cx="2898648" cy="783590"/>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过去五年，中国的企业级软件市场保持了平均每年9%的增长率，据Gartner预测，未来三年，这一市场将以每年12%的速度增长。</a:t>
            </a:r>
            <a:endParaRPr lang="en-US" sz="1500" dirty="0"/>
          </a:p>
        </p:txBody>
      </p:sp>
      <p:sp>
        <p:nvSpPr>
          <p:cNvPr id="22" name="Text 18"/>
          <p:cNvSpPr/>
          <p:nvPr/>
        </p:nvSpPr>
        <p:spPr>
          <a:xfrm>
            <a:off x="5660136" y="3227832"/>
            <a:ext cx="2423160" cy="365760"/>
          </a:xfrm>
          <a:prstGeom prst="rect">
            <a:avLst/>
          </a:prstGeom>
          <a:noFill/>
        </p:spPr>
        <p:txBody>
          <a:bodyPr wrap="square" rtlCol="0" anchor="t">
            <a:spAutoFit/>
          </a:bodyPr>
          <a:lstStyle/>
          <a:p>
            <a:pPr>
              <a:spcBef>
                <a:spcPts val="375"/>
              </a:spcBef>
            </a:pPr>
            <a:r>
              <a:rPr lang="en-US" sz="15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细分市场</a:t>
            </a:r>
            <a:endParaRPr lang="en-US" sz="1500" dirty="0"/>
          </a:p>
        </p:txBody>
      </p:sp>
      <p:sp>
        <p:nvSpPr>
          <p:cNvPr id="23" name="Text 19"/>
          <p:cNvSpPr/>
          <p:nvPr/>
        </p:nvSpPr>
        <p:spPr>
          <a:xfrm>
            <a:off x="5661410" y="3474720"/>
            <a:ext cx="3261860" cy="1476375"/>
          </a:xfrm>
          <a:prstGeom prst="rect">
            <a:avLst/>
          </a:prstGeom>
          <a:noFill/>
        </p:spPr>
        <p:txBody>
          <a:bodyPr wrap="square" rtlCol="0" anchor="t">
            <a:spAutoFit/>
          </a:bodyPr>
          <a:lstStyle/>
          <a:p>
            <a:pPr>
              <a:lnSpc>
                <a:spcPts val="1800"/>
              </a:lnSpc>
              <a:spcBef>
                <a:spcPts val="375"/>
              </a:spcBef>
              <a:spcAft>
                <a:spcPts val="0"/>
              </a:spcAft>
            </a:pPr>
            <a:r>
              <a:rPr lang="en-US" sz="11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0"/>
              </a:rPr>
              <a:t>地理位置，东部沿海地区占市场份额的60%，其中广东省、江苏省和上海市为最大市场，预计未来三年增长率将达到15%。行业，金融行业占比30%，制造业占比25%，零售业占比15%，其他行业占比30%。金融行业由于数字化转型加速，预计未来三年增长率将达到18%。</a:t>
            </a:r>
            <a:endParaRPr lang="en-US" sz="1500" dirty="0"/>
          </a:p>
        </p:txBody>
      </p:sp>
    </p:spTree>
  </p:cSld>
  <p:clrMapOvr>
    <a:masterClrMapping/>
  </p:clrMapOvr>
</p:sld>
</file>

<file path=ppt/tags/tag1.xml><?xml version="1.0" encoding="utf-8"?>
<p:tagLst xmlns:p="http://schemas.openxmlformats.org/presentationml/2006/main">
  <p:tag name="KSO_WM_DIAGRAM_VIRTUALLY_FRAME" val="{&quot;height&quot;:271.03000000000003,&quot;left&quot;:22.319999999999997,&quot;top&quot;:97.2,&quot;width&quot;:690.48}"/>
</p:tagLst>
</file>

<file path=ppt/tags/tag10.xml><?xml version="1.0" encoding="utf-8"?>
<p:tagLst xmlns:p="http://schemas.openxmlformats.org/presentationml/2006/main">
  <p:tag name="KSO_WM_DIAGRAM_VIRTUALLY_FRAME" val="{&quot;height&quot;:271.03000000000003,&quot;left&quot;:22.319999999999997,&quot;top&quot;:97.2,&quot;width&quot;:690.48}"/>
</p:tagLst>
</file>

<file path=ppt/tags/tag100.xml><?xml version="1.0" encoding="utf-8"?>
<p:tagLst xmlns:p="http://schemas.openxmlformats.org/presentationml/2006/main">
  <p:tag name="KSO_WM_DIAGRAM_VIRTUALLY_FRAME" val="{&quot;height&quot;:289.57,&quot;left&quot;:55.25,&quot;top&quot;:86.84,&quot;width&quot;:659.35}"/>
</p:tagLst>
</file>

<file path=ppt/tags/tag101.xml><?xml version="1.0" encoding="utf-8"?>
<p:tagLst xmlns:p="http://schemas.openxmlformats.org/presentationml/2006/main">
  <p:tag name="KSO_WM_DIAGRAM_VIRTUALLY_FRAME" val="{&quot;height&quot;:289.57,&quot;left&quot;:55.25,&quot;top&quot;:86.84,&quot;width&quot;:659.35}"/>
</p:tagLst>
</file>

<file path=ppt/tags/tag102.xml><?xml version="1.0" encoding="utf-8"?>
<p:tagLst xmlns:p="http://schemas.openxmlformats.org/presentationml/2006/main">
  <p:tag name="KSO_WM_DIAGRAM_VIRTUALLY_FRAME" val="{&quot;height&quot;:289.57,&quot;left&quot;:55.25,&quot;top&quot;:86.84,&quot;width&quot;:659.35}"/>
</p:tagLst>
</file>

<file path=ppt/tags/tag103.xml><?xml version="1.0" encoding="utf-8"?>
<p:tagLst xmlns:p="http://schemas.openxmlformats.org/presentationml/2006/main">
  <p:tag name="KSO_WM_DIAGRAM_VIRTUALLY_FRAME" val="{&quot;height&quot;:289.57,&quot;left&quot;:55.25,&quot;top&quot;:86.84,&quot;width&quot;:659.35}"/>
</p:tagLst>
</file>

<file path=ppt/tags/tag104.xml><?xml version="1.0" encoding="utf-8"?>
<p:tagLst xmlns:p="http://schemas.openxmlformats.org/presentationml/2006/main">
  <p:tag name="KSO_WM_DIAGRAM_VIRTUALLY_FRAME" val="{&quot;height&quot;:289.57,&quot;left&quot;:55.25,&quot;top&quot;:86.84,&quot;width&quot;:659.35}"/>
</p:tagLst>
</file>

<file path=ppt/tags/tag105.xml><?xml version="1.0" encoding="utf-8"?>
<p:tagLst xmlns:p="http://schemas.openxmlformats.org/presentationml/2006/main">
  <p:tag name="KSO_WM_DIAGRAM_VIRTUALLY_FRAME" val="{&quot;height&quot;:289.57,&quot;left&quot;:55.25,&quot;top&quot;:86.84,&quot;width&quot;:659.35}"/>
</p:tagLst>
</file>

<file path=ppt/tags/tag106.xml><?xml version="1.0" encoding="utf-8"?>
<p:tagLst xmlns:p="http://schemas.openxmlformats.org/presentationml/2006/main">
  <p:tag name="KSO_WM_DIAGRAM_VIRTUALLY_FRAME" val="{&quot;height&quot;:289.57,&quot;left&quot;:55.25,&quot;top&quot;:86.84,&quot;width&quot;:659.35}"/>
</p:tagLst>
</file>

<file path=ppt/tags/tag107.xml><?xml version="1.0" encoding="utf-8"?>
<p:tagLst xmlns:p="http://schemas.openxmlformats.org/presentationml/2006/main">
  <p:tag name="KSO_WM_DIAGRAM_VIRTUALLY_FRAME" val="{&quot;height&quot;:289.57,&quot;left&quot;:55.25,&quot;top&quot;:86.84,&quot;width&quot;:659.35}"/>
</p:tagLst>
</file>

<file path=ppt/tags/tag108.xml><?xml version="1.0" encoding="utf-8"?>
<p:tagLst xmlns:p="http://schemas.openxmlformats.org/presentationml/2006/main">
  <p:tag name="KSO_WM_DIAGRAM_VIRTUALLY_FRAME" val="{&quot;height&quot;:289.57,&quot;left&quot;:55.25,&quot;top&quot;:86.84,&quot;width&quot;:659.35}"/>
</p:tagLst>
</file>

<file path=ppt/tags/tag109.xml><?xml version="1.0" encoding="utf-8"?>
<p:tagLst xmlns:p="http://schemas.openxmlformats.org/presentationml/2006/main">
  <p:tag name="KSO_WM_DIAGRAM_VIRTUALLY_FRAME" val="{&quot;height&quot;:289.57,&quot;left&quot;:55.25,&quot;top&quot;:86.84,&quot;width&quot;:659.35}"/>
</p:tagLst>
</file>

<file path=ppt/tags/tag11.xml><?xml version="1.0" encoding="utf-8"?>
<p:tagLst xmlns:p="http://schemas.openxmlformats.org/presentationml/2006/main">
  <p:tag name="KSO_WM_DIAGRAM_VIRTUALLY_FRAME" val="{&quot;height&quot;:271.03000000000003,&quot;left&quot;:22.319999999999997,&quot;top&quot;:97.2,&quot;width&quot;:690.48}"/>
</p:tagLst>
</file>

<file path=ppt/tags/tag110.xml><?xml version="1.0" encoding="utf-8"?>
<p:tagLst xmlns:p="http://schemas.openxmlformats.org/presentationml/2006/main">
  <p:tag name="KSO_WM_DIAGRAM_VIRTUALLY_FRAME" val="{&quot;height&quot;:289.57,&quot;left&quot;:55.25,&quot;top&quot;:86.84,&quot;width&quot;:659.35}"/>
</p:tagLst>
</file>

<file path=ppt/tags/tag111.xml><?xml version="1.0" encoding="utf-8"?>
<p:tagLst xmlns:p="http://schemas.openxmlformats.org/presentationml/2006/main">
  <p:tag name="KSO_WM_DIAGRAM_VIRTUALLY_FRAME" val="{&quot;height&quot;:289.57,&quot;left&quot;:55.25,&quot;top&quot;:86.84,&quot;width&quot;:659.35}"/>
</p:tagLst>
</file>

<file path=ppt/tags/tag112.xml><?xml version="1.0" encoding="utf-8"?>
<p:tagLst xmlns:p="http://schemas.openxmlformats.org/presentationml/2006/main">
  <p:tag name="KSO_WM_DIAGRAM_VIRTUALLY_FRAME" val="{&quot;height&quot;:289.57,&quot;left&quot;:55.25,&quot;top&quot;:86.84,&quot;width&quot;:659.35}"/>
</p:tagLst>
</file>

<file path=ppt/tags/tag113.xml><?xml version="1.0" encoding="utf-8"?>
<p:tagLst xmlns:p="http://schemas.openxmlformats.org/presentationml/2006/main">
  <p:tag name="KSO_WM_DIAGRAM_VIRTUALLY_FRAME" val="{&quot;height&quot;:289.57,&quot;left&quot;:55.25,&quot;top&quot;:86.84,&quot;width&quot;:659.35}"/>
</p:tagLst>
</file>

<file path=ppt/tags/tag114.xml><?xml version="1.0" encoding="utf-8"?>
<p:tagLst xmlns:p="http://schemas.openxmlformats.org/presentationml/2006/main">
  <p:tag name="KSO_WM_DIAGRAM_VIRTUALLY_FRAME" val="{&quot;height&quot;:289.57,&quot;left&quot;:55.25,&quot;top&quot;:86.84,&quot;width&quot;:659.35}"/>
</p:tagLst>
</file>

<file path=ppt/tags/tag115.xml><?xml version="1.0" encoding="utf-8"?>
<p:tagLst xmlns:p="http://schemas.openxmlformats.org/presentationml/2006/main">
  <p:tag name="KSO_WM_DIAGRAM_VIRTUALLY_FRAME" val="{&quot;height&quot;:289.57,&quot;left&quot;:55.25,&quot;top&quot;:86.84,&quot;width&quot;:659.35}"/>
</p:tagLst>
</file>

<file path=ppt/tags/tag116.xml><?xml version="1.0" encoding="utf-8"?>
<p:tagLst xmlns:p="http://schemas.openxmlformats.org/presentationml/2006/main">
  <p:tag name="KSO_WM_DIAGRAM_VIRTUALLY_FRAME" val="{&quot;height&quot;:295.64,&quot;left&quot;:60.08,&quot;top&quot;:77.31,&quot;width&quot;:626.72}"/>
</p:tagLst>
</file>

<file path=ppt/tags/tag117.xml><?xml version="1.0" encoding="utf-8"?>
<p:tagLst xmlns:p="http://schemas.openxmlformats.org/presentationml/2006/main">
  <p:tag name="KSO_WM_DIAGRAM_VIRTUALLY_FRAME" val="{&quot;height&quot;:295.64,&quot;left&quot;:60.08,&quot;top&quot;:77.31,&quot;width&quot;:626.72}"/>
</p:tagLst>
</file>

<file path=ppt/tags/tag118.xml><?xml version="1.0" encoding="utf-8"?>
<p:tagLst xmlns:p="http://schemas.openxmlformats.org/presentationml/2006/main">
  <p:tag name="KSO_WM_DIAGRAM_VIRTUALLY_FRAME" val="{&quot;height&quot;:295.64,&quot;left&quot;:60.08,&quot;top&quot;:77.31,&quot;width&quot;:626.72}"/>
</p:tagLst>
</file>

<file path=ppt/tags/tag119.xml><?xml version="1.0" encoding="utf-8"?>
<p:tagLst xmlns:p="http://schemas.openxmlformats.org/presentationml/2006/main">
  <p:tag name="KSO_WM_DIAGRAM_VIRTUALLY_FRAME" val="{&quot;height&quot;:295.64,&quot;left&quot;:60.08,&quot;top&quot;:77.31,&quot;width&quot;:626.72}"/>
</p:tagLst>
</file>

<file path=ppt/tags/tag12.xml><?xml version="1.0" encoding="utf-8"?>
<p:tagLst xmlns:p="http://schemas.openxmlformats.org/presentationml/2006/main">
  <p:tag name="KSO_WM_DIAGRAM_VIRTUALLY_FRAME" val="{&quot;height&quot;:271.03000000000003,&quot;left&quot;:22.319999999999997,&quot;top&quot;:97.2,&quot;width&quot;:690.48}"/>
</p:tagLst>
</file>

<file path=ppt/tags/tag120.xml><?xml version="1.0" encoding="utf-8"?>
<p:tagLst xmlns:p="http://schemas.openxmlformats.org/presentationml/2006/main">
  <p:tag name="KSO_WM_DIAGRAM_VIRTUALLY_FRAME" val="{&quot;height&quot;:295.64,&quot;left&quot;:60.08,&quot;top&quot;:77.31,&quot;width&quot;:626.72}"/>
</p:tagLst>
</file>

<file path=ppt/tags/tag121.xml><?xml version="1.0" encoding="utf-8"?>
<p:tagLst xmlns:p="http://schemas.openxmlformats.org/presentationml/2006/main">
  <p:tag name="KSO_WM_DIAGRAM_VIRTUALLY_FRAME" val="{&quot;height&quot;:295.64,&quot;left&quot;:60.08,&quot;top&quot;:77.31,&quot;width&quot;:626.72}"/>
</p:tagLst>
</file>

<file path=ppt/tags/tag122.xml><?xml version="1.0" encoding="utf-8"?>
<p:tagLst xmlns:p="http://schemas.openxmlformats.org/presentationml/2006/main">
  <p:tag name="KSO_WM_DIAGRAM_VIRTUALLY_FRAME" val="{&quot;height&quot;:295.64,&quot;left&quot;:60.08,&quot;top&quot;:77.31,&quot;width&quot;:626.72}"/>
</p:tagLst>
</file>

<file path=ppt/tags/tag123.xml><?xml version="1.0" encoding="utf-8"?>
<p:tagLst xmlns:p="http://schemas.openxmlformats.org/presentationml/2006/main">
  <p:tag name="KSO_WM_DIAGRAM_VIRTUALLY_FRAME" val="{&quot;height&quot;:295.64,&quot;left&quot;:60.08,&quot;top&quot;:77.31,&quot;width&quot;:626.72}"/>
</p:tagLst>
</file>

<file path=ppt/tags/tag124.xml><?xml version="1.0" encoding="utf-8"?>
<p:tagLst xmlns:p="http://schemas.openxmlformats.org/presentationml/2006/main">
  <p:tag name="KSO_WM_DIAGRAM_VIRTUALLY_FRAME" val="{&quot;height&quot;:295.64,&quot;left&quot;:60.08,&quot;top&quot;:77.31,&quot;width&quot;:626.72}"/>
</p:tagLst>
</file>

<file path=ppt/tags/tag125.xml><?xml version="1.0" encoding="utf-8"?>
<p:tagLst xmlns:p="http://schemas.openxmlformats.org/presentationml/2006/main">
  <p:tag name="KSO_WM_DIAGRAM_VIRTUALLY_FRAME" val="{&quot;height&quot;:295.64,&quot;left&quot;:60.08,&quot;top&quot;:77.31,&quot;width&quot;:626.72}"/>
</p:tagLst>
</file>

<file path=ppt/tags/tag126.xml><?xml version="1.0" encoding="utf-8"?>
<p:tagLst xmlns:p="http://schemas.openxmlformats.org/presentationml/2006/main">
  <p:tag name="KSO_WM_DIAGRAM_VIRTUALLY_FRAME" val="{&quot;height&quot;:295.64,&quot;left&quot;:60.08,&quot;top&quot;:77.31,&quot;width&quot;:626.72}"/>
</p:tagLst>
</file>

<file path=ppt/tags/tag127.xml><?xml version="1.0" encoding="utf-8"?>
<p:tagLst xmlns:p="http://schemas.openxmlformats.org/presentationml/2006/main">
  <p:tag name="KSO_WM_DIAGRAM_VIRTUALLY_FRAME" val="{&quot;height&quot;:295.64,&quot;left&quot;:60.08,&quot;top&quot;:77.31,&quot;width&quot;:626.72}"/>
</p:tagLst>
</file>

<file path=ppt/tags/tag128.xml><?xml version="1.0" encoding="utf-8"?>
<p:tagLst xmlns:p="http://schemas.openxmlformats.org/presentationml/2006/main">
  <p:tag name="commondata" val="eyJoZGlkIjoiYzhhZjQzYmJiMThiNTdjM2JhOWY3NDc4ODM0YzYzYmUifQ=="/>
</p:tagLst>
</file>

<file path=ppt/tags/tag13.xml><?xml version="1.0" encoding="utf-8"?>
<p:tagLst xmlns:p="http://schemas.openxmlformats.org/presentationml/2006/main">
  <p:tag name="KSO_WM_DIAGRAM_VIRTUALLY_FRAME" val="{&quot;height&quot;:271.03000000000003,&quot;left&quot;:22.319999999999997,&quot;top&quot;:97.2,&quot;width&quot;:690.48}"/>
</p:tagLst>
</file>

<file path=ppt/tags/tag14.xml><?xml version="1.0" encoding="utf-8"?>
<p:tagLst xmlns:p="http://schemas.openxmlformats.org/presentationml/2006/main">
  <p:tag name="KSO_WM_DIAGRAM_VIRTUALLY_FRAME" val="{&quot;height&quot;:271.03000000000003,&quot;left&quot;:22.319999999999997,&quot;top&quot;:97.2,&quot;width&quot;:690.48}"/>
</p:tagLst>
</file>

<file path=ppt/tags/tag15.xml><?xml version="1.0" encoding="utf-8"?>
<p:tagLst xmlns:p="http://schemas.openxmlformats.org/presentationml/2006/main">
  <p:tag name="KSO_WM_DIAGRAM_VIRTUALLY_FRAME" val="{&quot;height&quot;:271.03000000000003,&quot;left&quot;:22.319999999999997,&quot;top&quot;:97.2,&quot;width&quot;:690.48}"/>
</p:tagLst>
</file>

<file path=ppt/tags/tag16.xml><?xml version="1.0" encoding="utf-8"?>
<p:tagLst xmlns:p="http://schemas.openxmlformats.org/presentationml/2006/main">
  <p:tag name="KSO_WM_DIAGRAM_VIRTUALLY_FRAME" val="{&quot;height&quot;:271.03000000000003,&quot;left&quot;:22.319999999999997,&quot;top&quot;:97.2,&quot;width&quot;:690.48}"/>
</p:tagLst>
</file>

<file path=ppt/tags/tag17.xml><?xml version="1.0" encoding="utf-8"?>
<p:tagLst xmlns:p="http://schemas.openxmlformats.org/presentationml/2006/main">
  <p:tag name="KSO_WM_DIAGRAM_VIRTUALLY_FRAME" val="{&quot;height&quot;:271.03000000000003,&quot;left&quot;:22.319999999999997,&quot;top&quot;:97.2,&quot;width&quot;:690.48}"/>
</p:tagLst>
</file>

<file path=ppt/tags/tag18.xml><?xml version="1.0" encoding="utf-8"?>
<p:tagLst xmlns:p="http://schemas.openxmlformats.org/presentationml/2006/main">
  <p:tag name="KSO_WM_DIAGRAM_VIRTUALLY_FRAME" val="{&quot;height&quot;:271.03000000000003,&quot;left&quot;:22.319999999999997,&quot;top&quot;:97.2,&quot;width&quot;:690.48}"/>
</p:tagLst>
</file>

<file path=ppt/tags/tag19.xml><?xml version="1.0" encoding="utf-8"?>
<p:tagLst xmlns:p="http://schemas.openxmlformats.org/presentationml/2006/main">
  <p:tag name="KSO_WM_DIAGRAM_VIRTUALLY_FRAME" val="{&quot;height&quot;:271.03000000000003,&quot;left&quot;:22.319999999999997,&quot;top&quot;:97.2,&quot;width&quot;:690.48}"/>
</p:tagLst>
</file>

<file path=ppt/tags/tag2.xml><?xml version="1.0" encoding="utf-8"?>
<p:tagLst xmlns:p="http://schemas.openxmlformats.org/presentationml/2006/main">
  <p:tag name="KSO_WM_DIAGRAM_VIRTUALLY_FRAME" val="{&quot;height&quot;:271.03000000000003,&quot;left&quot;:22.319999999999997,&quot;top&quot;:97.2,&quot;width&quot;:690.48}"/>
</p:tagLst>
</file>

<file path=ppt/tags/tag20.xml><?xml version="1.0" encoding="utf-8"?>
<p:tagLst xmlns:p="http://schemas.openxmlformats.org/presentationml/2006/main">
  <p:tag name="KSO_WM_DIAGRAM_VIRTUALLY_FRAME" val="{&quot;height&quot;:271.03000000000003,&quot;left&quot;:22.319999999999997,&quot;top&quot;:97.2,&quot;width&quot;:690.48}"/>
</p:tagLst>
</file>

<file path=ppt/tags/tag21.xml><?xml version="1.0" encoding="utf-8"?>
<p:tagLst xmlns:p="http://schemas.openxmlformats.org/presentationml/2006/main">
  <p:tag name="KSO_WM_DIAGRAM_VIRTUALLY_FRAME" val="{&quot;height&quot;:298.39,&quot;left&quot;:34.67999999999999,&quot;top&quot;:86.96000000000001,&quot;width&quot;:675.24}"/>
</p:tagLst>
</file>

<file path=ppt/tags/tag22.xml><?xml version="1.0" encoding="utf-8"?>
<p:tagLst xmlns:p="http://schemas.openxmlformats.org/presentationml/2006/main">
  <p:tag name="KSO_WM_DIAGRAM_VIRTUALLY_FRAME" val="{&quot;height&quot;:298.39,&quot;left&quot;:34.67999999999999,&quot;top&quot;:86.96000000000001,&quot;width&quot;:675.24}"/>
</p:tagLst>
</file>

<file path=ppt/tags/tag23.xml><?xml version="1.0" encoding="utf-8"?>
<p:tagLst xmlns:p="http://schemas.openxmlformats.org/presentationml/2006/main">
  <p:tag name="KSO_WM_DIAGRAM_VIRTUALLY_FRAME" val="{&quot;height&quot;:298.39,&quot;left&quot;:34.67999999999999,&quot;top&quot;:86.96000000000001,&quot;width&quot;:675.24}"/>
</p:tagLst>
</file>

<file path=ppt/tags/tag24.xml><?xml version="1.0" encoding="utf-8"?>
<p:tagLst xmlns:p="http://schemas.openxmlformats.org/presentationml/2006/main">
  <p:tag name="KSO_WM_DIAGRAM_VIRTUALLY_FRAME" val="{&quot;height&quot;:298.39,&quot;left&quot;:34.67999999999999,&quot;top&quot;:86.96000000000001,&quot;width&quot;:675.24}"/>
</p:tagLst>
</file>

<file path=ppt/tags/tag25.xml><?xml version="1.0" encoding="utf-8"?>
<p:tagLst xmlns:p="http://schemas.openxmlformats.org/presentationml/2006/main">
  <p:tag name="KSO_WM_DIAGRAM_VIRTUALLY_FRAME" val="{&quot;height&quot;:298.39,&quot;left&quot;:34.67999999999999,&quot;top&quot;:86.96000000000001,&quot;width&quot;:675.24}"/>
</p:tagLst>
</file>

<file path=ppt/tags/tag26.xml><?xml version="1.0" encoding="utf-8"?>
<p:tagLst xmlns:p="http://schemas.openxmlformats.org/presentationml/2006/main">
  <p:tag name="KSO_WM_DIAGRAM_VIRTUALLY_FRAME" val="{&quot;height&quot;:298.39,&quot;left&quot;:34.67999999999999,&quot;top&quot;:86.96000000000001,&quot;width&quot;:675.24}"/>
</p:tagLst>
</file>

<file path=ppt/tags/tag27.xml><?xml version="1.0" encoding="utf-8"?>
<p:tagLst xmlns:p="http://schemas.openxmlformats.org/presentationml/2006/main">
  <p:tag name="KSO_WM_DIAGRAM_VIRTUALLY_FRAME" val="{&quot;height&quot;:298.39,&quot;left&quot;:34.67999999999999,&quot;top&quot;:86.96000000000001,&quot;width&quot;:675.24}"/>
</p:tagLst>
</file>

<file path=ppt/tags/tag28.xml><?xml version="1.0" encoding="utf-8"?>
<p:tagLst xmlns:p="http://schemas.openxmlformats.org/presentationml/2006/main">
  <p:tag name="KSO_WM_DIAGRAM_VIRTUALLY_FRAME" val="{&quot;height&quot;:298.39,&quot;left&quot;:34.67999999999999,&quot;top&quot;:86.96000000000001,&quot;width&quot;:675.24}"/>
</p:tagLst>
</file>

<file path=ppt/tags/tag29.xml><?xml version="1.0" encoding="utf-8"?>
<p:tagLst xmlns:p="http://schemas.openxmlformats.org/presentationml/2006/main">
  <p:tag name="KSO_WM_DIAGRAM_VIRTUALLY_FRAME" val="{&quot;height&quot;:298.39,&quot;left&quot;:34.67999999999999,&quot;top&quot;:86.96000000000001,&quot;width&quot;:675.24}"/>
</p:tagLst>
</file>

<file path=ppt/tags/tag3.xml><?xml version="1.0" encoding="utf-8"?>
<p:tagLst xmlns:p="http://schemas.openxmlformats.org/presentationml/2006/main">
  <p:tag name="KSO_WM_DIAGRAM_VIRTUALLY_FRAME" val="{&quot;height&quot;:271.03000000000003,&quot;left&quot;:22.319999999999997,&quot;top&quot;:97.2,&quot;width&quot;:690.48}"/>
</p:tagLst>
</file>

<file path=ppt/tags/tag30.xml><?xml version="1.0" encoding="utf-8"?>
<p:tagLst xmlns:p="http://schemas.openxmlformats.org/presentationml/2006/main">
  <p:tag name="KSO_WM_DIAGRAM_VIRTUALLY_FRAME" val="{&quot;height&quot;:298.39,&quot;left&quot;:34.67999999999999,&quot;top&quot;:86.96000000000001,&quot;width&quot;:675.24}"/>
</p:tagLst>
</file>

<file path=ppt/tags/tag31.xml><?xml version="1.0" encoding="utf-8"?>
<p:tagLst xmlns:p="http://schemas.openxmlformats.org/presentationml/2006/main">
  <p:tag name="KSO_WM_DIAGRAM_VIRTUALLY_FRAME" val="{&quot;height&quot;:298.39,&quot;left&quot;:34.67999999999999,&quot;top&quot;:86.96000000000001,&quot;width&quot;:675.24}"/>
</p:tagLst>
</file>

<file path=ppt/tags/tag32.xml><?xml version="1.0" encoding="utf-8"?>
<p:tagLst xmlns:p="http://schemas.openxmlformats.org/presentationml/2006/main">
  <p:tag name="KSO_WM_DIAGRAM_VIRTUALLY_FRAME" val="{&quot;height&quot;:298.39,&quot;left&quot;:34.67999999999999,&quot;top&quot;:86.96000000000001,&quot;width&quot;:675.24}"/>
</p:tagLst>
</file>

<file path=ppt/tags/tag33.xml><?xml version="1.0" encoding="utf-8"?>
<p:tagLst xmlns:p="http://schemas.openxmlformats.org/presentationml/2006/main">
  <p:tag name="KSO_WM_DIAGRAM_VIRTUALLY_FRAME" val="{&quot;height&quot;:298.39,&quot;left&quot;:34.67999999999999,&quot;top&quot;:86.96000000000001,&quot;width&quot;:675.24}"/>
</p:tagLst>
</file>

<file path=ppt/tags/tag34.xml><?xml version="1.0" encoding="utf-8"?>
<p:tagLst xmlns:p="http://schemas.openxmlformats.org/presentationml/2006/main">
  <p:tag name="KSO_WM_DIAGRAM_VIRTUALLY_FRAME" val="{&quot;height&quot;:298.39,&quot;left&quot;:34.67999999999999,&quot;top&quot;:86.96000000000001,&quot;width&quot;:675.24}"/>
</p:tagLst>
</file>

<file path=ppt/tags/tag35.xml><?xml version="1.0" encoding="utf-8"?>
<p:tagLst xmlns:p="http://schemas.openxmlformats.org/presentationml/2006/main">
  <p:tag name="KSO_WM_DIAGRAM_VIRTUALLY_FRAME" val="{&quot;height&quot;:298.39,&quot;left&quot;:34.67999999999999,&quot;top&quot;:86.96000000000001,&quot;width&quot;:675.24}"/>
</p:tagLst>
</file>

<file path=ppt/tags/tag36.xml><?xml version="1.0" encoding="utf-8"?>
<p:tagLst xmlns:p="http://schemas.openxmlformats.org/presentationml/2006/main">
  <p:tag name="KSO_WM_DIAGRAM_VIRTUALLY_FRAME" val="{&quot;height&quot;:298.39,&quot;left&quot;:34.67999999999999,&quot;top&quot;:86.96000000000001,&quot;width&quot;:675.24}"/>
</p:tagLst>
</file>

<file path=ppt/tags/tag37.xml><?xml version="1.0" encoding="utf-8"?>
<p:tagLst xmlns:p="http://schemas.openxmlformats.org/presentationml/2006/main">
  <p:tag name="KSO_WM_DIAGRAM_VIRTUALLY_FRAME" val="{&quot;height&quot;:298.39,&quot;left&quot;:34.67999999999999,&quot;top&quot;:86.96000000000001,&quot;width&quot;:675.24}"/>
</p:tagLst>
</file>

<file path=ppt/tags/tag38.xml><?xml version="1.0" encoding="utf-8"?>
<p:tagLst xmlns:p="http://schemas.openxmlformats.org/presentationml/2006/main">
  <p:tag name="KSO_WM_DIAGRAM_VIRTUALLY_FRAME" val="{&quot;height&quot;:298.39,&quot;left&quot;:34.67999999999999,&quot;top&quot;:86.96000000000001,&quot;width&quot;:675.24}"/>
</p:tagLst>
</file>

<file path=ppt/tags/tag39.xml><?xml version="1.0" encoding="utf-8"?>
<p:tagLst xmlns:p="http://schemas.openxmlformats.org/presentationml/2006/main">
  <p:tag name="KSO_WM_DIAGRAM_VIRTUALLY_FRAME" val="{&quot;height&quot;:298.39,&quot;left&quot;:34.67999999999999,&quot;top&quot;:86.96000000000001,&quot;width&quot;:675.24}"/>
</p:tagLst>
</file>

<file path=ppt/tags/tag4.xml><?xml version="1.0" encoding="utf-8"?>
<p:tagLst xmlns:p="http://schemas.openxmlformats.org/presentationml/2006/main">
  <p:tag name="KSO_WM_DIAGRAM_VIRTUALLY_FRAME" val="{&quot;height&quot;:271.03000000000003,&quot;left&quot;:22.319999999999997,&quot;top&quot;:97.2,&quot;width&quot;:690.48}"/>
</p:tagLst>
</file>

<file path=ppt/tags/tag40.xml><?xml version="1.0" encoding="utf-8"?>
<p:tagLst xmlns:p="http://schemas.openxmlformats.org/presentationml/2006/main">
  <p:tag name="KSO_WM_DIAGRAM_VIRTUALLY_FRAME" val="{&quot;height&quot;:298.39,&quot;left&quot;:34.67999999999999,&quot;top&quot;:86.96000000000001,&quot;width&quot;:675.24}"/>
</p:tagLst>
</file>

<file path=ppt/tags/tag41.xml><?xml version="1.0" encoding="utf-8"?>
<p:tagLst xmlns:p="http://schemas.openxmlformats.org/presentationml/2006/main">
  <p:tag name="KSO_WM_DIAGRAM_VIRTUALLY_FRAME" val="{&quot;height&quot;:283.6025196850394,&quot;left&quot;:44.64,&quot;top&quot;:77.86,&quot;width&quot;:638.6400000000001}"/>
</p:tagLst>
</file>

<file path=ppt/tags/tag42.xml><?xml version="1.0" encoding="utf-8"?>
<p:tagLst xmlns:p="http://schemas.openxmlformats.org/presentationml/2006/main">
  <p:tag name="KSO_WM_DIAGRAM_VIRTUALLY_FRAME" val="{&quot;height&quot;:283.6025196850394,&quot;left&quot;:44.64,&quot;top&quot;:77.86,&quot;width&quot;:638.6400000000001}"/>
</p:tagLst>
</file>

<file path=ppt/tags/tag43.xml><?xml version="1.0" encoding="utf-8"?>
<p:tagLst xmlns:p="http://schemas.openxmlformats.org/presentationml/2006/main">
  <p:tag name="KSO_WM_DIAGRAM_VIRTUALLY_FRAME" val="{&quot;height&quot;:283.6025196850394,&quot;left&quot;:44.64,&quot;top&quot;:77.86,&quot;width&quot;:638.6400000000001}"/>
</p:tagLst>
</file>

<file path=ppt/tags/tag44.xml><?xml version="1.0" encoding="utf-8"?>
<p:tagLst xmlns:p="http://schemas.openxmlformats.org/presentationml/2006/main">
  <p:tag name="KSO_WM_DIAGRAM_VIRTUALLY_FRAME" val="{&quot;height&quot;:283.6025196850394,&quot;left&quot;:44.64,&quot;top&quot;:77.86,&quot;width&quot;:638.6400000000001}"/>
</p:tagLst>
</file>

<file path=ppt/tags/tag45.xml><?xml version="1.0" encoding="utf-8"?>
<p:tagLst xmlns:p="http://schemas.openxmlformats.org/presentationml/2006/main">
  <p:tag name="KSO_WM_DIAGRAM_VIRTUALLY_FRAME" val="{&quot;height&quot;:283.6025196850394,&quot;left&quot;:44.64,&quot;top&quot;:77.86,&quot;width&quot;:638.6400000000001}"/>
</p:tagLst>
</file>

<file path=ppt/tags/tag46.xml><?xml version="1.0" encoding="utf-8"?>
<p:tagLst xmlns:p="http://schemas.openxmlformats.org/presentationml/2006/main">
  <p:tag name="KSO_WM_DIAGRAM_VIRTUALLY_FRAME" val="{&quot;height&quot;:283.6025196850394,&quot;left&quot;:44.64,&quot;top&quot;:77.86,&quot;width&quot;:638.6400000000001}"/>
</p:tagLst>
</file>

<file path=ppt/tags/tag47.xml><?xml version="1.0" encoding="utf-8"?>
<p:tagLst xmlns:p="http://schemas.openxmlformats.org/presentationml/2006/main">
  <p:tag name="KSO_WM_DIAGRAM_VIRTUALLY_FRAME" val="{&quot;height&quot;:283.6025196850394,&quot;left&quot;:44.64,&quot;top&quot;:77.86,&quot;width&quot;:638.6400000000001}"/>
</p:tagLst>
</file>

<file path=ppt/tags/tag48.xml><?xml version="1.0" encoding="utf-8"?>
<p:tagLst xmlns:p="http://schemas.openxmlformats.org/presentationml/2006/main">
  <p:tag name="KSO_WM_DIAGRAM_VIRTUALLY_FRAME" val="{&quot;height&quot;:283.6025196850394,&quot;left&quot;:44.64,&quot;top&quot;:77.86,&quot;width&quot;:638.6400000000001}"/>
</p:tagLst>
</file>

<file path=ppt/tags/tag49.xml><?xml version="1.0" encoding="utf-8"?>
<p:tagLst xmlns:p="http://schemas.openxmlformats.org/presentationml/2006/main">
  <p:tag name="KSO_WM_DIAGRAM_VIRTUALLY_FRAME" val="{&quot;height&quot;:283.6025196850394,&quot;left&quot;:44.64,&quot;top&quot;:77.86,&quot;width&quot;:638.6400000000001}"/>
</p:tagLst>
</file>

<file path=ppt/tags/tag5.xml><?xml version="1.0" encoding="utf-8"?>
<p:tagLst xmlns:p="http://schemas.openxmlformats.org/presentationml/2006/main">
  <p:tag name="KSO_WM_DIAGRAM_VIRTUALLY_FRAME" val="{&quot;height&quot;:271.03000000000003,&quot;left&quot;:22.319999999999997,&quot;top&quot;:97.2,&quot;width&quot;:690.48}"/>
</p:tagLst>
</file>

<file path=ppt/tags/tag50.xml><?xml version="1.0" encoding="utf-8"?>
<p:tagLst xmlns:p="http://schemas.openxmlformats.org/presentationml/2006/main">
  <p:tag name="KSO_WM_DIAGRAM_VIRTUALLY_FRAME" val="{&quot;height&quot;:283.6025196850394,&quot;left&quot;:44.64,&quot;top&quot;:77.86,&quot;width&quot;:638.6400000000001}"/>
</p:tagLst>
</file>

<file path=ppt/tags/tag51.xml><?xml version="1.0" encoding="utf-8"?>
<p:tagLst xmlns:p="http://schemas.openxmlformats.org/presentationml/2006/main">
  <p:tag name="KSO_WM_DIAGRAM_VIRTUALLY_FRAME" val="{&quot;height&quot;:283.6025196850394,&quot;left&quot;:44.64,&quot;top&quot;:77.86,&quot;width&quot;:638.6400000000001}"/>
</p:tagLst>
</file>

<file path=ppt/tags/tag52.xml><?xml version="1.0" encoding="utf-8"?>
<p:tagLst xmlns:p="http://schemas.openxmlformats.org/presentationml/2006/main">
  <p:tag name="KSO_WM_DIAGRAM_VIRTUALLY_FRAME" val="{&quot;height&quot;:283.6025196850394,&quot;left&quot;:44.64,&quot;top&quot;:77.86,&quot;width&quot;:638.6400000000001}"/>
</p:tagLst>
</file>

<file path=ppt/tags/tag53.xml><?xml version="1.0" encoding="utf-8"?>
<p:tagLst xmlns:p="http://schemas.openxmlformats.org/presentationml/2006/main">
  <p:tag name="KSO_WM_DIAGRAM_VIRTUALLY_FRAME" val="{&quot;height&quot;:283.6025196850394,&quot;left&quot;:44.64,&quot;top&quot;:77.86,&quot;width&quot;:638.6400000000001}"/>
</p:tagLst>
</file>

<file path=ppt/tags/tag54.xml><?xml version="1.0" encoding="utf-8"?>
<p:tagLst xmlns:p="http://schemas.openxmlformats.org/presentationml/2006/main">
  <p:tag name="KSO_WM_DIAGRAM_VIRTUALLY_FRAME" val="{&quot;height&quot;:283.6025196850394,&quot;left&quot;:44.64,&quot;top&quot;:77.86,&quot;width&quot;:638.6400000000001}"/>
</p:tagLst>
</file>

<file path=ppt/tags/tag55.xml><?xml version="1.0" encoding="utf-8"?>
<p:tagLst xmlns:p="http://schemas.openxmlformats.org/presentationml/2006/main">
  <p:tag name="KSO_WM_DIAGRAM_VIRTUALLY_FRAME" val="{&quot;height&quot;:283.6025196850394,&quot;left&quot;:44.64,&quot;top&quot;:77.86,&quot;width&quot;:638.6400000000001}"/>
</p:tagLst>
</file>

<file path=ppt/tags/tag56.xml><?xml version="1.0" encoding="utf-8"?>
<p:tagLst xmlns:p="http://schemas.openxmlformats.org/presentationml/2006/main">
  <p:tag name="KSO_WM_DIAGRAM_VIRTUALLY_FRAME" val="{&quot;height&quot;:283.6025196850394,&quot;left&quot;:44.64,&quot;top&quot;:77.86,&quot;width&quot;:638.6400000000001}"/>
</p:tagLst>
</file>

<file path=ppt/tags/tag57.xml><?xml version="1.0" encoding="utf-8"?>
<p:tagLst xmlns:p="http://schemas.openxmlformats.org/presentationml/2006/main">
  <p:tag name="KSO_WM_DIAGRAM_VIRTUALLY_FRAME" val="{&quot;height&quot;:283.6025196850394,&quot;left&quot;:44.64,&quot;top&quot;:77.86,&quot;width&quot;:638.6400000000001}"/>
</p:tagLst>
</file>

<file path=ppt/tags/tag58.xml><?xml version="1.0" encoding="utf-8"?>
<p:tagLst xmlns:p="http://schemas.openxmlformats.org/presentationml/2006/main">
  <p:tag name="KSO_WM_DIAGRAM_VIRTUALLY_FRAME" val="{&quot;height&quot;:283.6025196850394,&quot;left&quot;:44.64,&quot;top&quot;:77.86,&quot;width&quot;:638.6400000000001}"/>
</p:tagLst>
</file>

<file path=ppt/tags/tag59.xml><?xml version="1.0" encoding="utf-8"?>
<p:tagLst xmlns:p="http://schemas.openxmlformats.org/presentationml/2006/main">
  <p:tag name="KSO_WM_DIAGRAM_VIRTUALLY_FRAME" val="{&quot;height&quot;:283.6025196850394,&quot;left&quot;:44.64,&quot;top&quot;:77.86,&quot;width&quot;:638.6400000000001}"/>
</p:tagLst>
</file>

<file path=ppt/tags/tag6.xml><?xml version="1.0" encoding="utf-8"?>
<p:tagLst xmlns:p="http://schemas.openxmlformats.org/presentationml/2006/main">
  <p:tag name="KSO_WM_DIAGRAM_VIRTUALLY_FRAME" val="{&quot;height&quot;:271.03000000000003,&quot;left&quot;:22.319999999999997,&quot;top&quot;:97.2,&quot;width&quot;:690.48}"/>
</p:tagLst>
</file>

<file path=ppt/tags/tag60.xml><?xml version="1.0" encoding="utf-8"?>
<p:tagLst xmlns:p="http://schemas.openxmlformats.org/presentationml/2006/main">
  <p:tag name="KSO_WM_DIAGRAM_VIRTUALLY_FRAME" val="{&quot;height&quot;:283.6025196850394,&quot;left&quot;:44.64,&quot;top&quot;:77.86,&quot;width&quot;:638.6400000000001}"/>
</p:tagLst>
</file>

<file path=ppt/tags/tag61.xml><?xml version="1.0" encoding="utf-8"?>
<p:tagLst xmlns:p="http://schemas.openxmlformats.org/presentationml/2006/main">
  <p:tag name="KSO_WM_DIAGRAM_VIRTUALLY_FRAME" val="{&quot;height&quot;:283.6025196850394,&quot;left&quot;:44.64,&quot;top&quot;:77.86,&quot;width&quot;:638.6400000000001}"/>
</p:tagLst>
</file>

<file path=ppt/tags/tag62.xml><?xml version="1.0" encoding="utf-8"?>
<p:tagLst xmlns:p="http://schemas.openxmlformats.org/presentationml/2006/main">
  <p:tag name="KSO_WM_DIAGRAM_VIRTUALLY_FRAME" val="{&quot;height&quot;:283.6025196850394,&quot;left&quot;:44.64,&quot;top&quot;:77.86,&quot;width&quot;:638.6400000000001}"/>
</p:tagLst>
</file>

<file path=ppt/tags/tag63.xml><?xml version="1.0" encoding="utf-8"?>
<p:tagLst xmlns:p="http://schemas.openxmlformats.org/presentationml/2006/main">
  <p:tag name="KSO_WM_DIAGRAM_VIRTUALLY_FRAME" val="{&quot;height&quot;:283.6025196850394,&quot;left&quot;:44.64,&quot;top&quot;:77.86,&quot;width&quot;:638.6400000000001}"/>
</p:tagLst>
</file>

<file path=ppt/tags/tag64.xml><?xml version="1.0" encoding="utf-8"?>
<p:tagLst xmlns:p="http://schemas.openxmlformats.org/presentationml/2006/main">
  <p:tag name="KSO_WM_DIAGRAM_VIRTUALLY_FRAME" val="{&quot;height&quot;:283.6025196850394,&quot;left&quot;:44.64,&quot;top&quot;:77.86,&quot;width&quot;:638.6400000000001}"/>
</p:tagLst>
</file>

<file path=ppt/tags/tag65.xml><?xml version="1.0" encoding="utf-8"?>
<p:tagLst xmlns:p="http://schemas.openxmlformats.org/presentationml/2006/main">
  <p:tag name="KSO_WM_DIAGRAM_VIRTUALLY_FRAME" val="{&quot;height&quot;:283.6025196850394,&quot;left&quot;:44.64,&quot;top&quot;:77.86,&quot;width&quot;:638.6400000000001}"/>
</p:tagLst>
</file>

<file path=ppt/tags/tag66.xml><?xml version="1.0" encoding="utf-8"?>
<p:tagLst xmlns:p="http://schemas.openxmlformats.org/presentationml/2006/main">
  <p:tag name="KSO_WM_DIAGRAM_VIRTUALLY_FRAME" val="{&quot;height&quot;:283.6025196850394,&quot;left&quot;:44.64,&quot;top&quot;:77.86,&quot;width&quot;:638.6400000000001}"/>
</p:tagLst>
</file>

<file path=ppt/tags/tag67.xml><?xml version="1.0" encoding="utf-8"?>
<p:tagLst xmlns:p="http://schemas.openxmlformats.org/presentationml/2006/main">
  <p:tag name="KSO_WM_DIAGRAM_VIRTUALLY_FRAME" val="{&quot;height&quot;:397.53000000000003,&quot;left&quot;:45.36,&quot;top&quot;:72,&quot;width&quot;:627.1200000000001}"/>
</p:tagLst>
</file>

<file path=ppt/tags/tag68.xml><?xml version="1.0" encoding="utf-8"?>
<p:tagLst xmlns:p="http://schemas.openxmlformats.org/presentationml/2006/main">
  <p:tag name="KSO_WM_DIAGRAM_VIRTUALLY_FRAME" val="{&quot;height&quot;:397.53000000000003,&quot;left&quot;:45.36,&quot;top&quot;:72,&quot;width&quot;:627.1200000000001}"/>
</p:tagLst>
</file>

<file path=ppt/tags/tag69.xml><?xml version="1.0" encoding="utf-8"?>
<p:tagLst xmlns:p="http://schemas.openxmlformats.org/presentationml/2006/main">
  <p:tag name="KSO_WM_DIAGRAM_VIRTUALLY_FRAME" val="{&quot;height&quot;:397.53000000000003,&quot;left&quot;:45.36,&quot;top&quot;:72,&quot;width&quot;:627.1200000000001}"/>
</p:tagLst>
</file>

<file path=ppt/tags/tag7.xml><?xml version="1.0" encoding="utf-8"?>
<p:tagLst xmlns:p="http://schemas.openxmlformats.org/presentationml/2006/main">
  <p:tag name="KSO_WM_DIAGRAM_VIRTUALLY_FRAME" val="{&quot;height&quot;:271.03000000000003,&quot;left&quot;:22.319999999999997,&quot;top&quot;:97.2,&quot;width&quot;:690.48}"/>
</p:tagLst>
</file>

<file path=ppt/tags/tag70.xml><?xml version="1.0" encoding="utf-8"?>
<p:tagLst xmlns:p="http://schemas.openxmlformats.org/presentationml/2006/main">
  <p:tag name="KSO_WM_DIAGRAM_VIRTUALLY_FRAME" val="{&quot;height&quot;:397.53000000000003,&quot;left&quot;:45.36,&quot;top&quot;:72,&quot;width&quot;:627.1200000000001}"/>
</p:tagLst>
</file>

<file path=ppt/tags/tag71.xml><?xml version="1.0" encoding="utf-8"?>
<p:tagLst xmlns:p="http://schemas.openxmlformats.org/presentationml/2006/main">
  <p:tag name="KSO_WM_DIAGRAM_VIRTUALLY_FRAME" val="{&quot;height&quot;:397.53000000000003,&quot;left&quot;:45.36,&quot;top&quot;:72,&quot;width&quot;:627.1200000000001}"/>
</p:tagLst>
</file>

<file path=ppt/tags/tag72.xml><?xml version="1.0" encoding="utf-8"?>
<p:tagLst xmlns:p="http://schemas.openxmlformats.org/presentationml/2006/main">
  <p:tag name="KSO_WM_DIAGRAM_VIRTUALLY_FRAME" val="{&quot;height&quot;:397.53000000000003,&quot;left&quot;:45.36,&quot;top&quot;:72,&quot;width&quot;:627.1200000000001}"/>
</p:tagLst>
</file>

<file path=ppt/tags/tag73.xml><?xml version="1.0" encoding="utf-8"?>
<p:tagLst xmlns:p="http://schemas.openxmlformats.org/presentationml/2006/main">
  <p:tag name="KSO_WM_DIAGRAM_VIRTUALLY_FRAME" val="{&quot;height&quot;:397.53000000000003,&quot;left&quot;:45.36,&quot;top&quot;:72,&quot;width&quot;:627.1200000000001}"/>
</p:tagLst>
</file>

<file path=ppt/tags/tag74.xml><?xml version="1.0" encoding="utf-8"?>
<p:tagLst xmlns:p="http://schemas.openxmlformats.org/presentationml/2006/main">
  <p:tag name="KSO_WM_DIAGRAM_VIRTUALLY_FRAME" val="{&quot;height&quot;:397.53000000000003,&quot;left&quot;:45.36,&quot;top&quot;:72,&quot;width&quot;:627.1200000000001}"/>
</p:tagLst>
</file>

<file path=ppt/tags/tag75.xml><?xml version="1.0" encoding="utf-8"?>
<p:tagLst xmlns:p="http://schemas.openxmlformats.org/presentationml/2006/main">
  <p:tag name="KSO_WM_DIAGRAM_VIRTUALLY_FRAME" val="{&quot;height&quot;:397.53000000000003,&quot;left&quot;:45.36,&quot;top&quot;:72,&quot;width&quot;:627.1200000000001}"/>
</p:tagLst>
</file>

<file path=ppt/tags/tag76.xml><?xml version="1.0" encoding="utf-8"?>
<p:tagLst xmlns:p="http://schemas.openxmlformats.org/presentationml/2006/main">
  <p:tag name="KSO_WM_DIAGRAM_VIRTUALLY_FRAME" val="{&quot;height&quot;:397.53000000000003,&quot;left&quot;:45.36,&quot;top&quot;:72,&quot;width&quot;:627.1200000000001}"/>
</p:tagLst>
</file>

<file path=ppt/tags/tag77.xml><?xml version="1.0" encoding="utf-8"?>
<p:tagLst xmlns:p="http://schemas.openxmlformats.org/presentationml/2006/main">
  <p:tag name="KSO_WM_DIAGRAM_VIRTUALLY_FRAME" val="{&quot;height&quot;:397.53000000000003,&quot;left&quot;:45.36,&quot;top&quot;:72,&quot;width&quot;:627.1200000000001}"/>
</p:tagLst>
</file>

<file path=ppt/tags/tag78.xml><?xml version="1.0" encoding="utf-8"?>
<p:tagLst xmlns:p="http://schemas.openxmlformats.org/presentationml/2006/main">
  <p:tag name="KSO_WM_DIAGRAM_VIRTUALLY_FRAME" val="{&quot;height&quot;:397.53000000000003,&quot;left&quot;:45.36,&quot;top&quot;:72,&quot;width&quot;:627.1200000000001}"/>
</p:tagLst>
</file>

<file path=ppt/tags/tag79.xml><?xml version="1.0" encoding="utf-8"?>
<p:tagLst xmlns:p="http://schemas.openxmlformats.org/presentationml/2006/main">
  <p:tag name="KSO_WM_DIAGRAM_VIRTUALLY_FRAME" val="{&quot;height&quot;:397.53000000000003,&quot;left&quot;:45.36,&quot;top&quot;:72,&quot;width&quot;:627.1200000000001}"/>
</p:tagLst>
</file>

<file path=ppt/tags/tag8.xml><?xml version="1.0" encoding="utf-8"?>
<p:tagLst xmlns:p="http://schemas.openxmlformats.org/presentationml/2006/main">
  <p:tag name="KSO_WM_DIAGRAM_VIRTUALLY_FRAME" val="{&quot;height&quot;:271.03000000000003,&quot;left&quot;:22.319999999999997,&quot;top&quot;:97.2,&quot;width&quot;:690.48}"/>
</p:tagLst>
</file>

<file path=ppt/tags/tag80.xml><?xml version="1.0" encoding="utf-8"?>
<p:tagLst xmlns:p="http://schemas.openxmlformats.org/presentationml/2006/main">
  <p:tag name="KSO_WM_DIAGRAM_VIRTUALLY_FRAME" val="{&quot;height&quot;:397.53000000000003,&quot;left&quot;:45.36,&quot;top&quot;:72,&quot;width&quot;:627.1200000000001}"/>
</p:tagLst>
</file>

<file path=ppt/tags/tag81.xml><?xml version="1.0" encoding="utf-8"?>
<p:tagLst xmlns:p="http://schemas.openxmlformats.org/presentationml/2006/main">
  <p:tag name="KSO_WM_DIAGRAM_VIRTUALLY_FRAME" val="{&quot;height&quot;:397.53000000000003,&quot;left&quot;:45.36,&quot;top&quot;:72,&quot;width&quot;:627.1200000000001}"/>
</p:tagLst>
</file>

<file path=ppt/tags/tag82.xml><?xml version="1.0" encoding="utf-8"?>
<p:tagLst xmlns:p="http://schemas.openxmlformats.org/presentationml/2006/main">
  <p:tag name="KSO_WM_DIAGRAM_VIRTUALLY_FRAME" val="{&quot;height&quot;:397.53000000000003,&quot;left&quot;:45.36,&quot;top&quot;:72,&quot;width&quot;:627.1200000000001}"/>
</p:tagLst>
</file>

<file path=ppt/tags/tag83.xml><?xml version="1.0" encoding="utf-8"?>
<p:tagLst xmlns:p="http://schemas.openxmlformats.org/presentationml/2006/main">
  <p:tag name="KSO_WM_DIAGRAM_VIRTUALLY_FRAME" val="{&quot;height&quot;:336.38,&quot;left&quot;:317.25,&quot;top&quot;:61.92,&quot;width&quot;:386.15}"/>
</p:tagLst>
</file>

<file path=ppt/tags/tag84.xml><?xml version="1.0" encoding="utf-8"?>
<p:tagLst xmlns:p="http://schemas.openxmlformats.org/presentationml/2006/main">
  <p:tag name="KSO_WM_DIAGRAM_VIRTUALLY_FRAME" val="{&quot;height&quot;:336.38,&quot;left&quot;:317.25,&quot;top&quot;:61.92,&quot;width&quot;:386.15}"/>
</p:tagLst>
</file>

<file path=ppt/tags/tag85.xml><?xml version="1.0" encoding="utf-8"?>
<p:tagLst xmlns:p="http://schemas.openxmlformats.org/presentationml/2006/main">
  <p:tag name="KSO_WM_DIAGRAM_VIRTUALLY_FRAME" val="{&quot;height&quot;:336.38,&quot;left&quot;:317.25,&quot;top&quot;:61.92,&quot;width&quot;:386.15}"/>
</p:tagLst>
</file>

<file path=ppt/tags/tag86.xml><?xml version="1.0" encoding="utf-8"?>
<p:tagLst xmlns:p="http://schemas.openxmlformats.org/presentationml/2006/main">
  <p:tag name="KSO_WM_DIAGRAM_VIRTUALLY_FRAME" val="{&quot;height&quot;:336.38,&quot;left&quot;:317.25,&quot;top&quot;:61.92,&quot;width&quot;:386.15}"/>
</p:tagLst>
</file>

<file path=ppt/tags/tag87.xml><?xml version="1.0" encoding="utf-8"?>
<p:tagLst xmlns:p="http://schemas.openxmlformats.org/presentationml/2006/main">
  <p:tag name="KSO_WM_DIAGRAM_VIRTUALLY_FRAME" val="{&quot;height&quot;:336.38,&quot;left&quot;:317.25,&quot;top&quot;:61.92,&quot;width&quot;:386.15}"/>
</p:tagLst>
</file>

<file path=ppt/tags/tag88.xml><?xml version="1.0" encoding="utf-8"?>
<p:tagLst xmlns:p="http://schemas.openxmlformats.org/presentationml/2006/main">
  <p:tag name="KSO_WM_DIAGRAM_VIRTUALLY_FRAME" val="{&quot;height&quot;:336.38,&quot;left&quot;:317.25,&quot;top&quot;:61.92,&quot;width&quot;:386.15}"/>
</p:tagLst>
</file>

<file path=ppt/tags/tag89.xml><?xml version="1.0" encoding="utf-8"?>
<p:tagLst xmlns:p="http://schemas.openxmlformats.org/presentationml/2006/main">
  <p:tag name="KSO_WM_DIAGRAM_VIRTUALLY_FRAME" val="{&quot;height&quot;:336.38,&quot;left&quot;:317.25,&quot;top&quot;:61.92,&quot;width&quot;:386.15}"/>
</p:tagLst>
</file>

<file path=ppt/tags/tag9.xml><?xml version="1.0" encoding="utf-8"?>
<p:tagLst xmlns:p="http://schemas.openxmlformats.org/presentationml/2006/main">
  <p:tag name="KSO_WM_DIAGRAM_VIRTUALLY_FRAME" val="{&quot;height&quot;:271.03000000000003,&quot;left&quot;:22.319999999999997,&quot;top&quot;:97.2,&quot;width&quot;:690.48}"/>
</p:tagLst>
</file>

<file path=ppt/tags/tag90.xml><?xml version="1.0" encoding="utf-8"?>
<p:tagLst xmlns:p="http://schemas.openxmlformats.org/presentationml/2006/main">
  <p:tag name="KSO_WM_DIAGRAM_VIRTUALLY_FRAME" val="{&quot;height&quot;:336.38,&quot;left&quot;:317.25,&quot;top&quot;:61.92,&quot;width&quot;:386.15}"/>
</p:tagLst>
</file>

<file path=ppt/tags/tag91.xml><?xml version="1.0" encoding="utf-8"?>
<p:tagLst xmlns:p="http://schemas.openxmlformats.org/presentationml/2006/main">
  <p:tag name="KSO_WM_DIAGRAM_VIRTUALLY_FRAME" val="{&quot;height&quot;:336.38,&quot;left&quot;:317.25,&quot;top&quot;:61.92,&quot;width&quot;:386.15}"/>
</p:tagLst>
</file>

<file path=ppt/tags/tag92.xml><?xml version="1.0" encoding="utf-8"?>
<p:tagLst xmlns:p="http://schemas.openxmlformats.org/presentationml/2006/main">
  <p:tag name="KSO_WM_DIAGRAM_VIRTUALLY_FRAME" val="{&quot;height&quot;:302.71000000000004,&quot;left&quot;:290.15,&quot;top&quot;:95.03999999999999,&quot;width&quot;:406.09}"/>
</p:tagLst>
</file>

<file path=ppt/tags/tag93.xml><?xml version="1.0" encoding="utf-8"?>
<p:tagLst xmlns:p="http://schemas.openxmlformats.org/presentationml/2006/main">
  <p:tag name="KSO_WM_DIAGRAM_VIRTUALLY_FRAME" val="{&quot;height&quot;:302.71000000000004,&quot;left&quot;:290.15,&quot;top&quot;:95.03999999999999,&quot;width&quot;:406.09}"/>
</p:tagLst>
</file>

<file path=ppt/tags/tag94.xml><?xml version="1.0" encoding="utf-8"?>
<p:tagLst xmlns:p="http://schemas.openxmlformats.org/presentationml/2006/main">
  <p:tag name="KSO_WM_DIAGRAM_VIRTUALLY_FRAME" val="{&quot;height&quot;:302.71000000000004,&quot;left&quot;:290.15,&quot;top&quot;:95.03999999999999,&quot;width&quot;:406.09}"/>
</p:tagLst>
</file>

<file path=ppt/tags/tag95.xml><?xml version="1.0" encoding="utf-8"?>
<p:tagLst xmlns:p="http://schemas.openxmlformats.org/presentationml/2006/main">
  <p:tag name="KSO_WM_DIAGRAM_VIRTUALLY_FRAME" val="{&quot;height&quot;:302.71000000000004,&quot;left&quot;:290.15,&quot;top&quot;:95.03999999999999,&quot;width&quot;:406.09}"/>
</p:tagLst>
</file>

<file path=ppt/tags/tag96.xml><?xml version="1.0" encoding="utf-8"?>
<p:tagLst xmlns:p="http://schemas.openxmlformats.org/presentationml/2006/main">
  <p:tag name="KSO_WM_DIAGRAM_VIRTUALLY_FRAME" val="{&quot;height&quot;:302.71000000000004,&quot;left&quot;:290.15,&quot;top&quot;:95.03999999999999,&quot;width&quot;:406.09}"/>
</p:tagLst>
</file>

<file path=ppt/tags/tag97.xml><?xml version="1.0" encoding="utf-8"?>
<p:tagLst xmlns:p="http://schemas.openxmlformats.org/presentationml/2006/main">
  <p:tag name="KSO_WM_DIAGRAM_VIRTUALLY_FRAME" val="{&quot;height&quot;:302.71000000000004,&quot;left&quot;:290.15,&quot;top&quot;:95.03999999999999,&quot;width&quot;:406.09}"/>
</p:tagLst>
</file>

<file path=ppt/tags/tag98.xml><?xml version="1.0" encoding="utf-8"?>
<p:tagLst xmlns:p="http://schemas.openxmlformats.org/presentationml/2006/main">
  <p:tag name="KSO_WM_DIAGRAM_VIRTUALLY_FRAME" val="{&quot;height&quot;:302.71000000000004,&quot;left&quot;:290.15,&quot;top&quot;:95.03999999999999,&quot;width&quot;:406.09}"/>
</p:tagLst>
</file>

<file path=ppt/tags/tag99.xml><?xml version="1.0" encoding="utf-8"?>
<p:tagLst xmlns:p="http://schemas.openxmlformats.org/presentationml/2006/main">
  <p:tag name="KSO_WM_DIAGRAM_VIRTUALLY_FRAME" val="{&quot;height&quot;:302.71000000000004,&quot;left&quot;:290.15,&quot;top&quot;:95.03999999999999,&quot;width&quot;:406.0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6633</Words>
  <Application>WPS 演示</Application>
  <PresentationFormat>On-screen Show (16:9)</PresentationFormat>
  <Paragraphs>389</Paragraphs>
  <Slides>26</Slides>
  <Notes>26</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26</vt:i4>
      </vt:variant>
    </vt:vector>
  </HeadingPairs>
  <TitlesOfParts>
    <vt:vector size="42" baseType="lpstr">
      <vt:lpstr>Arial</vt:lpstr>
      <vt:lpstr>宋体</vt:lpstr>
      <vt:lpstr>Wingdings</vt:lpstr>
      <vt:lpstr>微软雅黑</vt:lpstr>
      <vt:lpstr>微软雅黑</vt:lpstr>
      <vt:lpstr>SourceHanSansCN-Bold, SourceHanSansCN</vt:lpstr>
      <vt:lpstr>Segoe Print</vt:lpstr>
      <vt:lpstr>SourceHanSansCN-Bold, SourceHanSansCN</vt:lpstr>
      <vt:lpstr>SourceHanSansCN-Bold, SourceHanSansCN</vt:lpstr>
      <vt:lpstr>Calibri</vt:lpstr>
      <vt:lpstr>Arial Unicode MS</vt:lpstr>
      <vt:lpstr>等线</vt:lpstr>
      <vt:lpstr>Arial</vt:lpstr>
      <vt:lpstr>MingLiU-ExtB</vt:lpstr>
      <vt:lpstr>微软雅黑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PptxGenJS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creator>PptxGenJS</dc:creator>
  <dc:subject>PptxGenJS Presentation</dc:subject>
  <cp:lastModifiedBy>cary</cp:lastModifiedBy>
  <cp:revision>3</cp:revision>
  <dcterms:created xsi:type="dcterms:W3CDTF">2024-07-23T08:58:00Z</dcterms:created>
  <dcterms:modified xsi:type="dcterms:W3CDTF">2024-07-23T09:10:54Z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E7161113141246BDB3BB802D5EF45DCE_12</vt:lpwstr>
  </property>
  <property fmtid="{D5CDD505-2E9C-101B-9397-08002B2CF9AE}" pid="3" name="KSOProductBuildVer">
    <vt:lpwstr>2052-12.1.0.17147</vt:lpwstr>
  </property>
</Properties>
</file>